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8288000" cy="10287000"/>
  <p:notesSz cx="6858000" cy="9144000"/>
  <p:embeddedFontLst>
    <p:embeddedFont>
      <p:font typeface="Calibri" panose="020F0502020204030204" pitchFamily="34" charset="0"/>
      <p:regular r:id="rId27"/>
      <p:bold r:id="rId28"/>
      <p:italic r:id="rId29"/>
      <p:boldItalic r:id="rId30"/>
    </p:embeddedFont>
    <p:embeddedFont>
      <p:font typeface="Roboto" panose="020B0604020202020204" charset="0"/>
      <p:regular r:id="rId31"/>
    </p:embeddedFont>
    <p:embeddedFont>
      <p:font typeface="Roboto Bold" panose="020B0604020202020204" charset="0"/>
      <p:regular r:id="rId32"/>
    </p:embeddedFont>
    <p:embeddedFont>
      <p:font typeface="Roboto Italics" panose="020B0604020202020204" charset="0"/>
      <p:regular r:id="rId33"/>
    </p:embeddedFont>
    <p:embeddedFont>
      <p:font typeface="Source Serif Pro" panose="020B0604020202020204" charset="0"/>
      <p:regular r:id="rId34"/>
    </p:embeddedFont>
    <p:embeddedFont>
      <p:font typeface="Source Serif Pro Bold" panose="020B0604020202020204" charset="0"/>
      <p:regular r:id="rId3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5" d="100"/>
          <a:sy n="55" d="100"/>
        </p:scale>
        <p:origin x="658" y="43"/>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21" Type="http://schemas.openxmlformats.org/officeDocument/2006/relationships/slide" Target="slides/slide20.xml"/><Relationship Id="rId34"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7.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3.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6.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2.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1.fntdata"/><Relationship Id="rId30" Type="http://schemas.openxmlformats.org/officeDocument/2006/relationships/font" Target="fonts/font4.fntdata"/><Relationship Id="rId35" Type="http://schemas.openxmlformats.org/officeDocument/2006/relationships/font" Target="fonts/font9.fntdata"/><Relationship Id="rId8" Type="http://schemas.openxmlformats.org/officeDocument/2006/relationships/slide" Target="slides/slide7.xml"/><Relationship Id="rId3" Type="http://schemas.openxmlformats.org/officeDocument/2006/relationships/slide" Target="slides/slide2.xml"/></Relationships>
</file>

<file path=ppt/media/image1.jpe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svg>
</file>

<file path=ppt/media/image24.png>
</file>

<file path=ppt/media/image25.svg>
</file>

<file path=ppt/media/image26.png>
</file>

<file path=ppt/media/image27.png>
</file>

<file path=ppt/media/image28.svg>
</file>

<file path=ppt/media/image29.png>
</file>

<file path=ppt/media/image3.svg>
</file>

<file path=ppt/media/image30.sv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5.svg>
</file>

<file path=ppt/media/image6.png>
</file>

<file path=ppt/media/image7.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1/9/2024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1/9/2024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1/9/2024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1/9/2024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1/9/2024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1/9/2024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courses.uit.edu.vn/course/view.php?id=11167" TargetMode="External"/><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23.svg"/></Relationships>
</file>

<file path=ppt/slides/_rels/slide12.xml.rels><?xml version="1.0" encoding="UTF-8" standalone="yes"?>
<Relationships xmlns="http://schemas.openxmlformats.org/package/2006/relationships"><Relationship Id="rId3" Type="http://schemas.openxmlformats.org/officeDocument/2006/relationships/image" Target="../media/image25.svg"/><Relationship Id="rId2" Type="http://schemas.openxmlformats.org/officeDocument/2006/relationships/image" Target="../media/image24.png"/><Relationship Id="rId1" Type="http://schemas.openxmlformats.org/officeDocument/2006/relationships/slideLayout" Target="../slideLayouts/slideLayout7.xml"/><Relationship Id="rId4" Type="http://schemas.openxmlformats.org/officeDocument/2006/relationships/image" Target="../media/image26.png"/></Relationships>
</file>

<file path=ppt/slides/_rels/slide1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28.svg"/><Relationship Id="rId2" Type="http://schemas.openxmlformats.org/officeDocument/2006/relationships/image" Target="../media/image27.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1.png"/></Relationships>
</file>

<file path=ppt/slides/_rels/slide1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2.png"/><Relationship Id="rId1" Type="http://schemas.openxmlformats.org/officeDocument/2006/relationships/slideLayout" Target="../slideLayouts/slideLayout7.xml"/><Relationship Id="rId4" Type="http://schemas.openxmlformats.org/officeDocument/2006/relationships/image" Target="../media/image30.svg"/></Relationships>
</file>

<file path=ppt/slides/_rels/slide19.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4.png"/></Relationships>
</file>

<file path=ppt/slides/_rels/slide21.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35.png"/></Relationships>
</file>

<file path=ppt/slides/_rels/slide22.xml.rels><?xml version="1.0" encoding="UTF-8" standalone="yes"?>
<Relationships xmlns="http://schemas.openxmlformats.org/package/2006/relationships"><Relationship Id="rId8" Type="http://schemas.openxmlformats.org/officeDocument/2006/relationships/image" Target="../media/image40.png"/><Relationship Id="rId3" Type="http://schemas.openxmlformats.org/officeDocument/2006/relationships/image" Target="../media/image30.svg"/><Relationship Id="rId7" Type="http://schemas.openxmlformats.org/officeDocument/2006/relationships/image" Target="../media/image39.png"/><Relationship Id="rId2" Type="http://schemas.openxmlformats.org/officeDocument/2006/relationships/image" Target="../media/image29.png"/><Relationship Id="rId1" Type="http://schemas.openxmlformats.org/officeDocument/2006/relationships/slideLayout" Target="../slideLayouts/slideLayout7.xml"/><Relationship Id="rId6" Type="http://schemas.openxmlformats.org/officeDocument/2006/relationships/image" Target="../media/image38.png"/><Relationship Id="rId5" Type="http://schemas.openxmlformats.org/officeDocument/2006/relationships/image" Target="../media/image37.png"/><Relationship Id="rId4" Type="http://schemas.openxmlformats.org/officeDocument/2006/relationships/image" Target="../media/image36.png"/><Relationship Id="rId9" Type="http://schemas.openxmlformats.org/officeDocument/2006/relationships/image" Target="../media/image41.png"/></Relationships>
</file>

<file path=ppt/slides/_rels/slide23.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42.png"/></Relationships>
</file>

<file path=ppt/slides/_rels/slide24.xml.rels><?xml version="1.0" encoding="UTF-8" standalone="yes"?>
<Relationships xmlns="http://schemas.openxmlformats.org/package/2006/relationships"><Relationship Id="rId3" Type="http://schemas.openxmlformats.org/officeDocument/2006/relationships/image" Target="../media/image30.svg"/><Relationship Id="rId2" Type="http://schemas.openxmlformats.org/officeDocument/2006/relationships/image" Target="../media/image29.png"/><Relationship Id="rId1" Type="http://schemas.openxmlformats.org/officeDocument/2006/relationships/slideLayout" Target="../slideLayouts/slideLayout7.xml"/><Relationship Id="rId4" Type="http://schemas.openxmlformats.org/officeDocument/2006/relationships/image" Target="../media/image43.png"/></Relationships>
</file>

<file path=ppt/slides/_rels/slide25.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svg"/><Relationship Id="rId7" Type="http://schemas.openxmlformats.org/officeDocument/2006/relationships/image" Target="../media/image12.png"/><Relationship Id="rId2" Type="http://schemas.openxmlformats.org/officeDocument/2006/relationships/image" Target="../media/image7.png"/><Relationship Id="rId1" Type="http://schemas.openxmlformats.org/officeDocument/2006/relationships/slideLayout" Target="../slideLayouts/slideLayout7.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7.xml"/><Relationship Id="rId5" Type="http://schemas.openxmlformats.org/officeDocument/2006/relationships/image" Target="../media/image20.svg"/><Relationship Id="rId4" Type="http://schemas.openxmlformats.org/officeDocument/2006/relationships/image" Target="../media/image1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463832" y="2932680"/>
            <a:ext cx="15360336" cy="2533650"/>
          </a:xfrm>
          <a:prstGeom prst="rect">
            <a:avLst/>
          </a:prstGeom>
        </p:spPr>
        <p:txBody>
          <a:bodyPr lIns="0" tIns="0" rIns="0" bIns="0" rtlCol="0" anchor="t">
            <a:spAutoFit/>
          </a:bodyPr>
          <a:lstStyle/>
          <a:p>
            <a:pPr algn="ctr">
              <a:lnSpc>
                <a:spcPts val="11250"/>
              </a:lnSpc>
            </a:pPr>
            <a:r>
              <a:rPr lang="en-US" sz="7500">
                <a:solidFill>
                  <a:srgbClr val="000000"/>
                </a:solidFill>
                <a:latin typeface="Roboto Bold"/>
              </a:rPr>
              <a:t>BÁO CÁO CUỐI KÌ</a:t>
            </a:r>
          </a:p>
          <a:p>
            <a:pPr algn="ctr">
              <a:lnSpc>
                <a:spcPts val="9000"/>
              </a:lnSpc>
            </a:pPr>
            <a:r>
              <a:rPr lang="en-US" sz="6000">
                <a:solidFill>
                  <a:srgbClr val="000000"/>
                </a:solidFill>
                <a:latin typeface="Roboto Bold"/>
              </a:rPr>
              <a:t>ỨNG DỤNG ĐỌC BÁO ONLINE - NEWS APP </a:t>
            </a:r>
          </a:p>
        </p:txBody>
      </p:sp>
      <p:sp>
        <p:nvSpPr>
          <p:cNvPr id="3" name="Freeform 3"/>
          <p:cNvSpPr/>
          <p:nvPr/>
        </p:nvSpPr>
        <p:spPr>
          <a:xfrm>
            <a:off x="12546657" y="6267225"/>
            <a:ext cx="3270701" cy="3270701"/>
          </a:xfrm>
          <a:custGeom>
            <a:avLst/>
            <a:gdLst/>
            <a:ahLst/>
            <a:cxnLst/>
            <a:rect l="l" t="t" r="r" b="b"/>
            <a:pathLst>
              <a:path w="3270701" h="3270701">
                <a:moveTo>
                  <a:pt x="0" y="0"/>
                </a:moveTo>
                <a:lnTo>
                  <a:pt x="3270701" y="0"/>
                </a:lnTo>
                <a:lnTo>
                  <a:pt x="3270701" y="3270701"/>
                </a:lnTo>
                <a:lnTo>
                  <a:pt x="0" y="3270701"/>
                </a:lnTo>
                <a:lnTo>
                  <a:pt x="0" y="0"/>
                </a:lnTo>
                <a:close/>
              </a:path>
            </a:pathLst>
          </a:custGeom>
          <a:blipFill>
            <a:blip r:embed="rId2"/>
            <a:stretch>
              <a:fillRect/>
            </a:stretch>
          </a:blipFill>
        </p:spPr>
      </p:sp>
      <p:sp>
        <p:nvSpPr>
          <p:cNvPr id="4" name="TextBox 4"/>
          <p:cNvSpPr txBox="1"/>
          <p:nvPr/>
        </p:nvSpPr>
        <p:spPr>
          <a:xfrm>
            <a:off x="643415" y="472622"/>
            <a:ext cx="17001170" cy="1333500"/>
          </a:xfrm>
          <a:prstGeom prst="rect">
            <a:avLst/>
          </a:prstGeom>
        </p:spPr>
        <p:txBody>
          <a:bodyPr lIns="0" tIns="0" rIns="0" bIns="0" rtlCol="0" anchor="t">
            <a:spAutoFit/>
          </a:bodyPr>
          <a:lstStyle/>
          <a:p>
            <a:pPr algn="ctr">
              <a:lnSpc>
                <a:spcPts val="5174"/>
              </a:lnSpc>
            </a:pPr>
            <a:r>
              <a:rPr lang="en-US" sz="4500">
                <a:solidFill>
                  <a:srgbClr val="0F5EB4"/>
                </a:solidFill>
                <a:latin typeface="Roboto Bold"/>
                <a:hlinkClick r:id="rId3" tooltip="https://courses.uit.edu.vn/course/view.php?id=11167"/>
              </a:rPr>
              <a:t>CÔNG NGHỆ LẬP TRÌNH ĐA NỀN TẢNG CHO ỨNG DỤNG DI ĐỘNG  IE307.O13.CNCL</a:t>
            </a:r>
          </a:p>
        </p:txBody>
      </p:sp>
      <p:sp>
        <p:nvSpPr>
          <p:cNvPr id="5" name="TextBox 5"/>
          <p:cNvSpPr txBox="1"/>
          <p:nvPr/>
        </p:nvSpPr>
        <p:spPr>
          <a:xfrm>
            <a:off x="12389203" y="1255259"/>
            <a:ext cx="5176816" cy="815975"/>
          </a:xfrm>
          <a:prstGeom prst="rect">
            <a:avLst/>
          </a:prstGeom>
        </p:spPr>
        <p:txBody>
          <a:bodyPr lIns="0" tIns="0" rIns="0" bIns="0" rtlCol="0" anchor="t">
            <a:spAutoFit/>
          </a:bodyPr>
          <a:lstStyle/>
          <a:p>
            <a:pPr>
              <a:lnSpc>
                <a:spcPts val="7000"/>
              </a:lnSpc>
            </a:pPr>
            <a:r>
              <a:rPr lang="en-US" sz="3500">
                <a:solidFill>
                  <a:srgbClr val="000000"/>
                </a:solidFill>
                <a:latin typeface="Roboto Italics"/>
              </a:rPr>
              <a:t>GVHD: ThS. Võ Ngọc Tân</a:t>
            </a:r>
          </a:p>
        </p:txBody>
      </p:sp>
      <p:grpSp>
        <p:nvGrpSpPr>
          <p:cNvPr id="6" name="Group 6"/>
          <p:cNvGrpSpPr/>
          <p:nvPr/>
        </p:nvGrpSpPr>
        <p:grpSpPr>
          <a:xfrm>
            <a:off x="2445969" y="6826476"/>
            <a:ext cx="7071824" cy="2711450"/>
            <a:chOff x="0" y="0"/>
            <a:chExt cx="9429098" cy="3615266"/>
          </a:xfrm>
        </p:grpSpPr>
        <p:sp>
          <p:nvSpPr>
            <p:cNvPr id="7" name="TextBox 7"/>
            <p:cNvSpPr txBox="1"/>
            <p:nvPr/>
          </p:nvSpPr>
          <p:spPr>
            <a:xfrm>
              <a:off x="0" y="28575"/>
              <a:ext cx="5565789" cy="885825"/>
            </a:xfrm>
            <a:prstGeom prst="rect">
              <a:avLst/>
            </a:prstGeom>
          </p:spPr>
          <p:txBody>
            <a:bodyPr lIns="0" tIns="0" rIns="0" bIns="0" rtlCol="0" anchor="t">
              <a:spAutoFit/>
            </a:bodyPr>
            <a:lstStyle/>
            <a:p>
              <a:pPr algn="ctr">
                <a:lnSpc>
                  <a:spcPts val="5174"/>
                </a:lnSpc>
                <a:spcBef>
                  <a:spcPct val="0"/>
                </a:spcBef>
              </a:pPr>
              <a:r>
                <a:rPr lang="en-US" sz="4500">
                  <a:solidFill>
                    <a:srgbClr val="000000"/>
                  </a:solidFill>
                  <a:latin typeface="Source Serif Pro Bold"/>
                </a:rPr>
                <a:t>THÀNH VIÊN :</a:t>
              </a:r>
            </a:p>
          </p:txBody>
        </p:sp>
        <p:sp>
          <p:nvSpPr>
            <p:cNvPr id="8" name="TextBox 8"/>
            <p:cNvSpPr txBox="1"/>
            <p:nvPr/>
          </p:nvSpPr>
          <p:spPr>
            <a:xfrm>
              <a:off x="367394" y="1460500"/>
              <a:ext cx="5646178" cy="2154766"/>
            </a:xfrm>
            <a:prstGeom prst="rect">
              <a:avLst/>
            </a:prstGeom>
          </p:spPr>
          <p:txBody>
            <a:bodyPr lIns="0" tIns="0" rIns="0" bIns="0" rtlCol="0" anchor="t">
              <a:spAutoFit/>
            </a:bodyPr>
            <a:lstStyle/>
            <a:p>
              <a:pPr>
                <a:lnSpc>
                  <a:spcPts val="7000"/>
                </a:lnSpc>
              </a:pPr>
              <a:r>
                <a:rPr lang="en-US" sz="3500">
                  <a:solidFill>
                    <a:srgbClr val="000000"/>
                  </a:solidFill>
                  <a:latin typeface="Source Serif Pro"/>
                </a:rPr>
                <a:t>Lê Hoàng Huy</a:t>
              </a:r>
            </a:p>
            <a:p>
              <a:pPr>
                <a:lnSpc>
                  <a:spcPts val="7000"/>
                </a:lnSpc>
              </a:pPr>
              <a:r>
                <a:rPr lang="en-US" sz="3500">
                  <a:solidFill>
                    <a:srgbClr val="000000"/>
                  </a:solidFill>
                  <a:latin typeface="Source Serif Pro"/>
                </a:rPr>
                <a:t>Nguyễn Huy Hoàng</a:t>
              </a:r>
            </a:p>
          </p:txBody>
        </p:sp>
        <p:sp>
          <p:nvSpPr>
            <p:cNvPr id="9" name="TextBox 9"/>
            <p:cNvSpPr txBox="1"/>
            <p:nvPr/>
          </p:nvSpPr>
          <p:spPr>
            <a:xfrm>
              <a:off x="6863702" y="1460500"/>
              <a:ext cx="2565396" cy="2154766"/>
            </a:xfrm>
            <a:prstGeom prst="rect">
              <a:avLst/>
            </a:prstGeom>
          </p:spPr>
          <p:txBody>
            <a:bodyPr lIns="0" tIns="0" rIns="0" bIns="0" rtlCol="0" anchor="t">
              <a:spAutoFit/>
            </a:bodyPr>
            <a:lstStyle/>
            <a:p>
              <a:pPr algn="ctr">
                <a:lnSpc>
                  <a:spcPts val="7000"/>
                </a:lnSpc>
              </a:pPr>
              <a:r>
                <a:rPr lang="en-US" sz="3500">
                  <a:solidFill>
                    <a:srgbClr val="000000"/>
                  </a:solidFill>
                  <a:latin typeface="Source Serif Pro"/>
                </a:rPr>
                <a:t>20521392</a:t>
              </a:r>
            </a:p>
            <a:p>
              <a:pPr algn="ctr">
                <a:lnSpc>
                  <a:spcPts val="7000"/>
                </a:lnSpc>
              </a:pPr>
              <a:r>
                <a:rPr lang="en-US" sz="3500">
                  <a:solidFill>
                    <a:srgbClr val="000000"/>
                  </a:solidFill>
                  <a:latin typeface="Source Serif Pro"/>
                </a:rPr>
                <a:t>20521343</a:t>
              </a:r>
            </a:p>
          </p:txBody>
        </p:sp>
      </p:gr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rotWithShape="1">
          <a:gsLst>
            <a:gs pos="0">
              <a:srgbClr val="5DE0E6">
                <a:alpha val="100000"/>
              </a:srgbClr>
            </a:gs>
            <a:gs pos="100000">
              <a:srgbClr val="004AAD">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485912" y="2147273"/>
            <a:ext cx="15316175" cy="5992454"/>
          </a:xfrm>
          <a:custGeom>
            <a:avLst/>
            <a:gdLst/>
            <a:ahLst/>
            <a:cxnLst/>
            <a:rect l="l" t="t" r="r" b="b"/>
            <a:pathLst>
              <a:path w="15316175" h="5992454">
                <a:moveTo>
                  <a:pt x="0" y="0"/>
                </a:moveTo>
                <a:lnTo>
                  <a:pt x="15316176" y="0"/>
                </a:lnTo>
                <a:lnTo>
                  <a:pt x="15316176" y="5992454"/>
                </a:lnTo>
                <a:lnTo>
                  <a:pt x="0" y="59924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583803" y="4364037"/>
            <a:ext cx="11649313" cy="1539875"/>
          </a:xfrm>
          <a:prstGeom prst="rect">
            <a:avLst/>
          </a:prstGeom>
        </p:spPr>
        <p:txBody>
          <a:bodyPr lIns="0" tIns="0" rIns="0" bIns="0" rtlCol="0" anchor="t">
            <a:spAutoFit/>
          </a:bodyPr>
          <a:lstStyle/>
          <a:p>
            <a:pPr>
              <a:lnSpc>
                <a:spcPts val="12099"/>
              </a:lnSpc>
            </a:pPr>
            <a:r>
              <a:rPr lang="en-US" sz="9999" spc="299">
                <a:solidFill>
                  <a:srgbClr val="000000"/>
                </a:solidFill>
                <a:latin typeface="Roboto Bold"/>
              </a:rPr>
              <a:t>II. Hướng thực hiện</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838341" y="2028456"/>
            <a:ext cx="14611318" cy="8573452"/>
          </a:xfrm>
          <a:custGeom>
            <a:avLst/>
            <a:gdLst/>
            <a:ahLst/>
            <a:cxnLst/>
            <a:rect l="l" t="t" r="r" b="b"/>
            <a:pathLst>
              <a:path w="14611318" h="8573452">
                <a:moveTo>
                  <a:pt x="0" y="0"/>
                </a:moveTo>
                <a:lnTo>
                  <a:pt x="14611318" y="0"/>
                </a:lnTo>
                <a:lnTo>
                  <a:pt x="14611318" y="8573453"/>
                </a:lnTo>
                <a:lnTo>
                  <a:pt x="0" y="8573453"/>
                </a:lnTo>
                <a:lnTo>
                  <a:pt x="0" y="0"/>
                </a:lnTo>
                <a:close/>
              </a:path>
            </a:pathLst>
          </a:custGeom>
          <a:blipFill>
            <a:blip r:embed="rId2"/>
            <a:stretch>
              <a:fillRect/>
            </a:stretch>
          </a:blipFill>
        </p:spPr>
      </p:sp>
      <p:sp>
        <p:nvSpPr>
          <p:cNvPr id="3" name="Freeform 3"/>
          <p:cNvSpPr/>
          <p:nvPr/>
        </p:nvSpPr>
        <p:spPr>
          <a:xfrm>
            <a:off x="-611272" y="-6253667"/>
            <a:ext cx="19510544" cy="8726534"/>
          </a:xfrm>
          <a:custGeom>
            <a:avLst/>
            <a:gdLst/>
            <a:ahLst/>
            <a:cxnLst/>
            <a:rect l="l" t="t" r="r" b="b"/>
            <a:pathLst>
              <a:path w="19510544" h="8726534">
                <a:moveTo>
                  <a:pt x="0" y="0"/>
                </a:moveTo>
                <a:lnTo>
                  <a:pt x="19510544" y="0"/>
                </a:lnTo>
                <a:lnTo>
                  <a:pt x="19510544" y="8726534"/>
                </a:lnTo>
                <a:lnTo>
                  <a:pt x="0" y="87265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1321657" y="324802"/>
            <a:ext cx="15644685" cy="1388745"/>
          </a:xfrm>
          <a:prstGeom prst="rect">
            <a:avLst/>
          </a:prstGeom>
        </p:spPr>
        <p:txBody>
          <a:bodyPr lIns="0" tIns="0" rIns="0" bIns="0" rtlCol="0" anchor="t">
            <a:spAutoFit/>
          </a:bodyPr>
          <a:lstStyle/>
          <a:p>
            <a:pPr>
              <a:lnSpc>
                <a:spcPts val="10890"/>
              </a:lnSpc>
            </a:pPr>
            <a:r>
              <a:rPr lang="en-US" sz="9000" spc="270">
                <a:solidFill>
                  <a:srgbClr val="1160B5"/>
                </a:solidFill>
                <a:latin typeface="Roboto Bold"/>
              </a:rPr>
              <a:t>Xây dựng cấu trúc ứng dụng</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 y="342899"/>
            <a:ext cx="6781801" cy="3581401"/>
          </a:xfrm>
          <a:custGeom>
            <a:avLst/>
            <a:gdLst/>
            <a:ahLst/>
            <a:cxnLst/>
            <a:rect l="l" t="t" r="r" b="b"/>
            <a:pathLst>
              <a:path w="26817528" h="11994749">
                <a:moveTo>
                  <a:pt x="0" y="0"/>
                </a:moveTo>
                <a:lnTo>
                  <a:pt x="26817528" y="0"/>
                </a:lnTo>
                <a:lnTo>
                  <a:pt x="26817528" y="11994748"/>
                </a:lnTo>
                <a:lnTo>
                  <a:pt x="0" y="119947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8684422" y="0"/>
            <a:ext cx="8574878" cy="10287000"/>
          </a:xfrm>
          <a:custGeom>
            <a:avLst/>
            <a:gdLst/>
            <a:ahLst/>
            <a:cxnLst/>
            <a:rect l="l" t="t" r="r" b="b"/>
            <a:pathLst>
              <a:path w="8574878" h="10287000">
                <a:moveTo>
                  <a:pt x="0" y="0"/>
                </a:moveTo>
                <a:lnTo>
                  <a:pt x="8574878" y="0"/>
                </a:lnTo>
                <a:lnTo>
                  <a:pt x="8574878" y="10287000"/>
                </a:lnTo>
                <a:lnTo>
                  <a:pt x="0" y="10287000"/>
                </a:lnTo>
                <a:lnTo>
                  <a:pt x="0" y="0"/>
                </a:lnTo>
                <a:close/>
              </a:path>
            </a:pathLst>
          </a:custGeom>
          <a:blipFill>
            <a:blip r:embed="rId4"/>
            <a:stretch>
              <a:fillRect/>
            </a:stretch>
          </a:blipFill>
        </p:spPr>
      </p:sp>
      <p:sp>
        <p:nvSpPr>
          <p:cNvPr id="4" name="TextBox 4"/>
          <p:cNvSpPr txBox="1"/>
          <p:nvPr/>
        </p:nvSpPr>
        <p:spPr>
          <a:xfrm>
            <a:off x="685800" y="1104900"/>
            <a:ext cx="5880811" cy="2143760"/>
          </a:xfrm>
          <a:prstGeom prst="rect">
            <a:avLst/>
          </a:prstGeom>
        </p:spPr>
        <p:txBody>
          <a:bodyPr lIns="0" tIns="0" rIns="0" bIns="0" rtlCol="0" anchor="t">
            <a:spAutoFit/>
          </a:bodyPr>
          <a:lstStyle/>
          <a:p>
            <a:pPr>
              <a:lnSpc>
                <a:spcPts val="8469"/>
              </a:lnSpc>
            </a:pPr>
            <a:r>
              <a:rPr lang="en-US" sz="6999" spc="209" dirty="0" err="1">
                <a:solidFill>
                  <a:srgbClr val="0F5EB4"/>
                </a:solidFill>
                <a:latin typeface="Roboto Bold"/>
              </a:rPr>
              <a:t>Sơ</a:t>
            </a:r>
            <a:r>
              <a:rPr lang="en-US" sz="6999" spc="209" dirty="0">
                <a:solidFill>
                  <a:srgbClr val="0F5EB4"/>
                </a:solidFill>
                <a:latin typeface="Roboto Bold"/>
              </a:rPr>
              <a:t> </a:t>
            </a:r>
            <a:r>
              <a:rPr lang="en-US" sz="6999" spc="209" dirty="0" err="1">
                <a:solidFill>
                  <a:srgbClr val="0F5EB4"/>
                </a:solidFill>
                <a:latin typeface="Roboto Bold"/>
              </a:rPr>
              <a:t>đồ</a:t>
            </a:r>
            <a:r>
              <a:rPr lang="en-US" sz="6999" spc="209" dirty="0">
                <a:solidFill>
                  <a:srgbClr val="0F5EB4"/>
                </a:solidFill>
                <a:latin typeface="Roboto Bold"/>
              </a:rPr>
              <a:t> </a:t>
            </a:r>
            <a:r>
              <a:rPr lang="en-US" sz="6999" spc="209" dirty="0" err="1">
                <a:solidFill>
                  <a:srgbClr val="0F5EB4"/>
                </a:solidFill>
                <a:latin typeface="Roboto Bold"/>
              </a:rPr>
              <a:t>phân</a:t>
            </a:r>
            <a:r>
              <a:rPr lang="en-US" sz="6999" spc="209" dirty="0">
                <a:solidFill>
                  <a:srgbClr val="0F5EB4"/>
                </a:solidFill>
                <a:latin typeface="Roboto Bold"/>
              </a:rPr>
              <a:t> </a:t>
            </a:r>
            <a:r>
              <a:rPr lang="en-US" sz="6999" spc="209" dirty="0" err="1">
                <a:solidFill>
                  <a:srgbClr val="0F5EB4"/>
                </a:solidFill>
                <a:latin typeface="Roboto Bold"/>
              </a:rPr>
              <a:t>rã</a:t>
            </a:r>
            <a:r>
              <a:rPr lang="en-US" sz="6999" spc="209" dirty="0">
                <a:solidFill>
                  <a:srgbClr val="0F5EB4"/>
                </a:solidFill>
                <a:latin typeface="Roboto Bold"/>
              </a:rPr>
              <a:t> </a:t>
            </a:r>
            <a:r>
              <a:rPr lang="en-US" sz="6999" spc="209" dirty="0" err="1">
                <a:solidFill>
                  <a:srgbClr val="0F5EB4"/>
                </a:solidFill>
                <a:latin typeface="Roboto Bold"/>
              </a:rPr>
              <a:t>chức</a:t>
            </a:r>
            <a:r>
              <a:rPr lang="en-US" sz="6999" spc="209" dirty="0">
                <a:solidFill>
                  <a:srgbClr val="0F5EB4"/>
                </a:solidFill>
                <a:latin typeface="Roboto Bold"/>
              </a:rPr>
              <a:t> </a:t>
            </a:r>
            <a:r>
              <a:rPr lang="en-US" sz="6999" spc="209" dirty="0" err="1">
                <a:solidFill>
                  <a:srgbClr val="0F5EB4"/>
                </a:solidFill>
                <a:latin typeface="Roboto Bold"/>
              </a:rPr>
              <a:t>năng</a:t>
            </a:r>
            <a:endParaRPr lang="en-US" sz="6999" spc="209" dirty="0">
              <a:solidFill>
                <a:srgbClr val="0F5EB4"/>
              </a:solidFill>
              <a:latin typeface="Roboto Bo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rotWithShape="1">
          <a:gsLst>
            <a:gs pos="0">
              <a:srgbClr val="5DE0E6">
                <a:alpha val="100000"/>
              </a:srgbClr>
            </a:gs>
            <a:gs pos="100000">
              <a:srgbClr val="004AAD">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891040" y="2488547"/>
            <a:ext cx="13571644" cy="5309906"/>
          </a:xfrm>
          <a:custGeom>
            <a:avLst/>
            <a:gdLst/>
            <a:ahLst/>
            <a:cxnLst/>
            <a:rect l="l" t="t" r="r" b="b"/>
            <a:pathLst>
              <a:path w="13571644" h="5309906">
                <a:moveTo>
                  <a:pt x="0" y="0"/>
                </a:moveTo>
                <a:lnTo>
                  <a:pt x="13571644" y="0"/>
                </a:lnTo>
                <a:lnTo>
                  <a:pt x="13571644" y="5309906"/>
                </a:lnTo>
                <a:lnTo>
                  <a:pt x="0" y="53099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583803" y="4678946"/>
            <a:ext cx="15520500" cy="1539875"/>
          </a:xfrm>
          <a:prstGeom prst="rect">
            <a:avLst/>
          </a:prstGeom>
        </p:spPr>
        <p:txBody>
          <a:bodyPr lIns="0" tIns="0" rIns="0" bIns="0" rtlCol="0" anchor="t">
            <a:spAutoFit/>
          </a:bodyPr>
          <a:lstStyle/>
          <a:p>
            <a:pPr>
              <a:lnSpc>
                <a:spcPts val="12099"/>
              </a:lnSpc>
            </a:pPr>
            <a:r>
              <a:rPr lang="en-US" sz="9999" spc="299">
                <a:solidFill>
                  <a:srgbClr val="000000"/>
                </a:solidFill>
                <a:latin typeface="Roboto Bold"/>
              </a:rPr>
              <a:t>III. Hướng phát triển</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627029" y="2768170"/>
            <a:ext cx="15926184" cy="6829425"/>
          </a:xfrm>
          <a:prstGeom prst="rect">
            <a:avLst/>
          </a:prstGeom>
        </p:spPr>
        <p:txBody>
          <a:bodyPr lIns="0" tIns="0" rIns="0" bIns="0" rtlCol="0" anchor="t">
            <a:spAutoFit/>
          </a:bodyPr>
          <a:lstStyle/>
          <a:p>
            <a:pPr>
              <a:lnSpc>
                <a:spcPts val="6750"/>
              </a:lnSpc>
            </a:pPr>
            <a:r>
              <a:rPr lang="en-US" sz="4500" spc="135">
                <a:solidFill>
                  <a:srgbClr val="000000"/>
                </a:solidFill>
                <a:latin typeface="Roboto"/>
              </a:rPr>
              <a:t>+ Xây dựng thêm một trang những bài báo đã yêu thích và có thể xem lại. </a:t>
            </a:r>
          </a:p>
          <a:p>
            <a:pPr>
              <a:lnSpc>
                <a:spcPts val="6750"/>
              </a:lnSpc>
            </a:pPr>
            <a:r>
              <a:rPr lang="en-US" sz="4500" spc="135">
                <a:solidFill>
                  <a:srgbClr val="000000"/>
                </a:solidFill>
                <a:latin typeface="Roboto"/>
              </a:rPr>
              <a:t>+ Xây dựng một cộng đồng sôi động, diễn đàn giao lưu trò chuyện trực tuyến, </a:t>
            </a:r>
          </a:p>
          <a:p>
            <a:pPr>
              <a:lnSpc>
                <a:spcPts val="6750"/>
              </a:lnSpc>
            </a:pPr>
            <a:r>
              <a:rPr lang="en-US" sz="4500" spc="135">
                <a:solidFill>
                  <a:srgbClr val="000000"/>
                </a:solidFill>
                <a:latin typeface="Roboto"/>
              </a:rPr>
              <a:t>nơi mà những người đọc giả yêu thích những tin tức mỗi ngày có thể trao đổi, chia sẻ kiến thức, trải nghiệm và gắn kết với nhau. </a:t>
            </a:r>
          </a:p>
          <a:p>
            <a:pPr>
              <a:lnSpc>
                <a:spcPts val="6750"/>
              </a:lnSpc>
            </a:pPr>
            <a:endParaRPr lang="en-US" sz="4500" spc="135">
              <a:solidFill>
                <a:srgbClr val="000000"/>
              </a:solidFill>
              <a:latin typeface="Roboto"/>
            </a:endParaRPr>
          </a:p>
        </p:txBody>
      </p:sp>
      <p:sp>
        <p:nvSpPr>
          <p:cNvPr id="3" name="Freeform 3"/>
          <p:cNvSpPr/>
          <p:nvPr/>
        </p:nvSpPr>
        <p:spPr>
          <a:xfrm>
            <a:off x="237769" y="148503"/>
            <a:ext cx="7060809" cy="2762542"/>
          </a:xfrm>
          <a:custGeom>
            <a:avLst/>
            <a:gdLst/>
            <a:ahLst/>
            <a:cxnLst/>
            <a:rect l="l" t="t" r="r" b="b"/>
            <a:pathLst>
              <a:path w="7060809" h="2762542">
                <a:moveTo>
                  <a:pt x="0" y="0"/>
                </a:moveTo>
                <a:lnTo>
                  <a:pt x="7060809" y="0"/>
                </a:lnTo>
                <a:lnTo>
                  <a:pt x="7060809" y="2762542"/>
                </a:lnTo>
                <a:lnTo>
                  <a:pt x="0" y="27625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TextBox 4"/>
          <p:cNvSpPr txBox="1"/>
          <p:nvPr/>
        </p:nvSpPr>
        <p:spPr>
          <a:xfrm>
            <a:off x="1441013" y="1006287"/>
            <a:ext cx="4765760" cy="891626"/>
          </a:xfrm>
          <a:prstGeom prst="rect">
            <a:avLst/>
          </a:prstGeom>
        </p:spPr>
        <p:txBody>
          <a:bodyPr lIns="0" tIns="0" rIns="0" bIns="0" rtlCol="0" anchor="t">
            <a:spAutoFit/>
          </a:bodyPr>
          <a:lstStyle/>
          <a:p>
            <a:pPr>
              <a:lnSpc>
                <a:spcPts val="7062"/>
              </a:lnSpc>
            </a:pPr>
            <a:r>
              <a:rPr lang="en-US" sz="5836" spc="175">
                <a:solidFill>
                  <a:srgbClr val="000000"/>
                </a:solidFill>
                <a:latin typeface="Roboto Bold"/>
              </a:rPr>
              <a:t>Tính năng</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237769" y="148503"/>
            <a:ext cx="7060809" cy="2762542"/>
          </a:xfrm>
          <a:custGeom>
            <a:avLst/>
            <a:gdLst/>
            <a:ahLst/>
            <a:cxnLst/>
            <a:rect l="l" t="t" r="r" b="b"/>
            <a:pathLst>
              <a:path w="7060809" h="2762542">
                <a:moveTo>
                  <a:pt x="0" y="0"/>
                </a:moveTo>
                <a:lnTo>
                  <a:pt x="7060809" y="0"/>
                </a:lnTo>
                <a:lnTo>
                  <a:pt x="7060809" y="2762542"/>
                </a:lnTo>
                <a:lnTo>
                  <a:pt x="0" y="2762542"/>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2188008" y="1019175"/>
            <a:ext cx="4105057" cy="765175"/>
          </a:xfrm>
          <a:prstGeom prst="rect">
            <a:avLst/>
          </a:prstGeom>
        </p:spPr>
        <p:txBody>
          <a:bodyPr lIns="0" tIns="0" rIns="0" bIns="0" rtlCol="0" anchor="t">
            <a:spAutoFit/>
          </a:bodyPr>
          <a:lstStyle/>
          <a:p>
            <a:pPr>
              <a:lnSpc>
                <a:spcPts val="6050"/>
              </a:lnSpc>
            </a:pPr>
            <a:r>
              <a:rPr lang="en-US" sz="5000" spc="150">
                <a:solidFill>
                  <a:srgbClr val="000000"/>
                </a:solidFill>
                <a:latin typeface="Roboto Bold"/>
              </a:rPr>
              <a:t>Tiện ích</a:t>
            </a:r>
          </a:p>
        </p:txBody>
      </p:sp>
      <p:sp>
        <p:nvSpPr>
          <p:cNvPr id="4" name="TextBox 4"/>
          <p:cNvSpPr txBox="1"/>
          <p:nvPr/>
        </p:nvSpPr>
        <p:spPr>
          <a:xfrm>
            <a:off x="2188008" y="2606245"/>
            <a:ext cx="14652881" cy="6965950"/>
          </a:xfrm>
          <a:prstGeom prst="rect">
            <a:avLst/>
          </a:prstGeom>
        </p:spPr>
        <p:txBody>
          <a:bodyPr lIns="0" tIns="0" rIns="0" bIns="0" rtlCol="0" anchor="t">
            <a:spAutoFit/>
          </a:bodyPr>
          <a:lstStyle/>
          <a:p>
            <a:pPr>
              <a:lnSpc>
                <a:spcPts val="7999"/>
              </a:lnSpc>
            </a:pPr>
            <a:r>
              <a:rPr lang="en-US" sz="3999" spc="119">
                <a:solidFill>
                  <a:srgbClr val="000000"/>
                </a:solidFill>
                <a:latin typeface="Roboto"/>
              </a:rPr>
              <a:t> + Cung cấp thông và đề xuất các bài báo xu hướng theo từng loại khác nhau để các đọc giả có thể tham khảo và trãi nghiệm một các thực tế hơn. </a:t>
            </a:r>
          </a:p>
          <a:p>
            <a:pPr>
              <a:lnSpc>
                <a:spcPts val="7999"/>
              </a:lnSpc>
            </a:pPr>
            <a:r>
              <a:rPr lang="en-US" sz="3999" spc="119">
                <a:solidFill>
                  <a:srgbClr val="000000"/>
                </a:solidFill>
                <a:latin typeface="Roboto"/>
              </a:rPr>
              <a:t>+ Cung cấp báo cáo tài chính thông qua nhiều nền tảng mạng xã hội hơn. </a:t>
            </a:r>
          </a:p>
          <a:p>
            <a:pPr>
              <a:lnSpc>
                <a:spcPts val="7999"/>
              </a:lnSpc>
            </a:pPr>
            <a:r>
              <a:rPr lang="en-US" sz="3999" spc="119">
                <a:solidFill>
                  <a:srgbClr val="000000"/>
                </a:solidFill>
                <a:latin typeface="Roboto"/>
              </a:rPr>
              <a:t>+ Tích hợp nhiều hơn nữa các phương thức đăng nhập tiện lợi và dễ dàng hơn như : Facebook, Gmail… </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rotWithShape="1">
          <a:gsLst>
            <a:gs pos="0">
              <a:srgbClr val="5DE0E6">
                <a:alpha val="100000"/>
              </a:srgbClr>
            </a:gs>
            <a:gs pos="100000">
              <a:srgbClr val="004AAD">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891040" y="2488547"/>
            <a:ext cx="13571644" cy="5309906"/>
          </a:xfrm>
          <a:custGeom>
            <a:avLst/>
            <a:gdLst/>
            <a:ahLst/>
            <a:cxnLst/>
            <a:rect l="l" t="t" r="r" b="b"/>
            <a:pathLst>
              <a:path w="13571644" h="5309906">
                <a:moveTo>
                  <a:pt x="0" y="0"/>
                </a:moveTo>
                <a:lnTo>
                  <a:pt x="13571644" y="0"/>
                </a:lnTo>
                <a:lnTo>
                  <a:pt x="13571644" y="5309906"/>
                </a:lnTo>
                <a:lnTo>
                  <a:pt x="0" y="530990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5942830" y="4101613"/>
            <a:ext cx="5519857" cy="1539875"/>
          </a:xfrm>
          <a:prstGeom prst="rect">
            <a:avLst/>
          </a:prstGeom>
        </p:spPr>
        <p:txBody>
          <a:bodyPr lIns="0" tIns="0" rIns="0" bIns="0" rtlCol="0" anchor="t">
            <a:spAutoFit/>
          </a:bodyPr>
          <a:lstStyle/>
          <a:p>
            <a:pPr>
              <a:lnSpc>
                <a:spcPts val="12099"/>
              </a:lnSpc>
            </a:pPr>
            <a:r>
              <a:rPr lang="en-US" sz="9999" spc="299">
                <a:solidFill>
                  <a:srgbClr val="000000"/>
                </a:solidFill>
                <a:latin typeface="Roboto Bold"/>
              </a:rPr>
              <a:t>IV. Demo</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495300"/>
            <a:ext cx="5067297" cy="9067800"/>
          </a:xfrm>
          <a:custGeom>
            <a:avLst/>
            <a:gdLst/>
            <a:ahLst/>
            <a:cxnLst/>
            <a:rect l="l" t="t" r="r" b="b"/>
            <a:pathLst>
              <a:path w="26817528" h="11994749">
                <a:moveTo>
                  <a:pt x="0" y="0"/>
                </a:moveTo>
                <a:lnTo>
                  <a:pt x="26817527" y="0"/>
                </a:lnTo>
                <a:lnTo>
                  <a:pt x="26817527" y="11994749"/>
                </a:lnTo>
                <a:lnTo>
                  <a:pt x="0" y="11994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9144000" y="0"/>
            <a:ext cx="4842016" cy="10287000"/>
          </a:xfrm>
          <a:custGeom>
            <a:avLst/>
            <a:gdLst/>
            <a:ahLst/>
            <a:cxnLst/>
            <a:rect l="l" t="t" r="r" b="b"/>
            <a:pathLst>
              <a:path w="4842016" h="10287000">
                <a:moveTo>
                  <a:pt x="0" y="0"/>
                </a:moveTo>
                <a:lnTo>
                  <a:pt x="4842016" y="0"/>
                </a:lnTo>
                <a:lnTo>
                  <a:pt x="4842016" y="10287000"/>
                </a:lnTo>
                <a:lnTo>
                  <a:pt x="0" y="10287000"/>
                </a:lnTo>
                <a:lnTo>
                  <a:pt x="0" y="0"/>
                </a:lnTo>
                <a:close/>
              </a:path>
            </a:pathLst>
          </a:custGeom>
          <a:blipFill>
            <a:blip r:embed="rId4"/>
            <a:stretch>
              <a:fillRect/>
            </a:stretch>
          </a:blipFill>
        </p:spPr>
      </p:sp>
      <p:sp>
        <p:nvSpPr>
          <p:cNvPr id="4" name="TextBox 4"/>
          <p:cNvSpPr txBox="1"/>
          <p:nvPr/>
        </p:nvSpPr>
        <p:spPr>
          <a:xfrm>
            <a:off x="551090" y="3320754"/>
            <a:ext cx="4253782" cy="4277360"/>
          </a:xfrm>
          <a:prstGeom prst="rect">
            <a:avLst/>
          </a:prstGeom>
        </p:spPr>
        <p:txBody>
          <a:bodyPr lIns="0" tIns="0" rIns="0" bIns="0" rtlCol="0" anchor="t">
            <a:spAutoFit/>
          </a:bodyPr>
          <a:lstStyle/>
          <a:p>
            <a:pPr>
              <a:lnSpc>
                <a:spcPts val="8469"/>
              </a:lnSpc>
            </a:pPr>
            <a:r>
              <a:rPr lang="en-US" sz="6999" spc="209">
                <a:solidFill>
                  <a:srgbClr val="0F5EB4"/>
                </a:solidFill>
                <a:latin typeface="Roboto Bold"/>
              </a:rPr>
              <a:t>Màn hình giới thiệu ứng dụng</a:t>
            </a:r>
          </a:p>
          <a:p>
            <a:pPr>
              <a:lnSpc>
                <a:spcPts val="8469"/>
              </a:lnSpc>
            </a:pPr>
            <a:r>
              <a:rPr lang="en-US" sz="6999" spc="209">
                <a:solidFill>
                  <a:srgbClr val="0F5EB4"/>
                </a:solidFill>
                <a:latin typeface="Roboto Bold"/>
              </a:rPr>
              <a:t>Phố News</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3"/>
          <p:cNvSpPr/>
          <p:nvPr/>
        </p:nvSpPr>
        <p:spPr>
          <a:xfrm>
            <a:off x="8387271" y="0"/>
            <a:ext cx="4842016" cy="10287000"/>
          </a:xfrm>
          <a:custGeom>
            <a:avLst/>
            <a:gdLst/>
            <a:ahLst/>
            <a:cxnLst/>
            <a:rect l="l" t="t" r="r" b="b"/>
            <a:pathLst>
              <a:path w="4842016" h="10287000">
                <a:moveTo>
                  <a:pt x="0" y="0"/>
                </a:moveTo>
                <a:lnTo>
                  <a:pt x="4842016" y="0"/>
                </a:lnTo>
                <a:lnTo>
                  <a:pt x="4842016" y="10287000"/>
                </a:lnTo>
                <a:lnTo>
                  <a:pt x="0" y="10287000"/>
                </a:lnTo>
                <a:lnTo>
                  <a:pt x="0" y="0"/>
                </a:lnTo>
                <a:close/>
              </a:path>
            </a:pathLst>
          </a:custGeom>
          <a:blipFill>
            <a:blip r:embed="rId2"/>
            <a:stretch>
              <a:fillRect/>
            </a:stretch>
          </a:blipFill>
        </p:spPr>
      </p:sp>
      <p:sp>
        <p:nvSpPr>
          <p:cNvPr id="5" name="Freeform 2">
            <a:extLst>
              <a:ext uri="{FF2B5EF4-FFF2-40B4-BE49-F238E27FC236}">
                <a16:creationId xmlns:a16="http://schemas.microsoft.com/office/drawing/2014/main" id="{6F419B59-6CE8-4855-AD28-B13166C77194}"/>
              </a:ext>
            </a:extLst>
          </p:cNvPr>
          <p:cNvSpPr/>
          <p:nvPr/>
        </p:nvSpPr>
        <p:spPr>
          <a:xfrm>
            <a:off x="0" y="495300"/>
            <a:ext cx="5067297" cy="9067800"/>
          </a:xfrm>
          <a:custGeom>
            <a:avLst/>
            <a:gdLst/>
            <a:ahLst/>
            <a:cxnLst/>
            <a:rect l="l" t="t" r="r" b="b"/>
            <a:pathLst>
              <a:path w="26817528" h="11994749">
                <a:moveTo>
                  <a:pt x="0" y="0"/>
                </a:moveTo>
                <a:lnTo>
                  <a:pt x="26817527" y="0"/>
                </a:lnTo>
                <a:lnTo>
                  <a:pt x="26817527" y="11994749"/>
                </a:lnTo>
                <a:lnTo>
                  <a:pt x="0" y="11994749"/>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TextBox 4"/>
          <p:cNvSpPr txBox="1"/>
          <p:nvPr/>
        </p:nvSpPr>
        <p:spPr>
          <a:xfrm>
            <a:off x="551090" y="3320754"/>
            <a:ext cx="4253782" cy="3210560"/>
          </a:xfrm>
          <a:prstGeom prst="rect">
            <a:avLst/>
          </a:prstGeom>
        </p:spPr>
        <p:txBody>
          <a:bodyPr lIns="0" tIns="0" rIns="0" bIns="0" rtlCol="0" anchor="t">
            <a:spAutoFit/>
          </a:bodyPr>
          <a:lstStyle/>
          <a:p>
            <a:pPr>
              <a:lnSpc>
                <a:spcPts val="8469"/>
              </a:lnSpc>
            </a:pPr>
            <a:r>
              <a:rPr lang="en-US" sz="6999" spc="209">
                <a:solidFill>
                  <a:srgbClr val="0F5EB4"/>
                </a:solidFill>
                <a:latin typeface="Roboto Bold"/>
              </a:rPr>
              <a:t>Màn hình đăng ký tài khoản</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859B9698-5579-4A4B-9323-222EB64E9FFC}"/>
              </a:ext>
            </a:extLst>
          </p:cNvPr>
          <p:cNvSpPr/>
          <p:nvPr/>
        </p:nvSpPr>
        <p:spPr>
          <a:xfrm>
            <a:off x="0" y="495300"/>
            <a:ext cx="5067297" cy="9067800"/>
          </a:xfrm>
          <a:custGeom>
            <a:avLst/>
            <a:gdLst/>
            <a:ahLst/>
            <a:cxnLst/>
            <a:rect l="l" t="t" r="r" b="b"/>
            <a:pathLst>
              <a:path w="26817528" h="11994749">
                <a:moveTo>
                  <a:pt x="0" y="0"/>
                </a:moveTo>
                <a:lnTo>
                  <a:pt x="26817527" y="0"/>
                </a:lnTo>
                <a:lnTo>
                  <a:pt x="26817527" y="11994749"/>
                </a:lnTo>
                <a:lnTo>
                  <a:pt x="0" y="11994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9144000" y="62939"/>
            <a:ext cx="4812391" cy="10224061"/>
          </a:xfrm>
          <a:custGeom>
            <a:avLst/>
            <a:gdLst/>
            <a:ahLst/>
            <a:cxnLst/>
            <a:rect l="l" t="t" r="r" b="b"/>
            <a:pathLst>
              <a:path w="4812391" h="10224061">
                <a:moveTo>
                  <a:pt x="0" y="0"/>
                </a:moveTo>
                <a:lnTo>
                  <a:pt x="4812391" y="0"/>
                </a:lnTo>
                <a:lnTo>
                  <a:pt x="4812391" y="10224061"/>
                </a:lnTo>
                <a:lnTo>
                  <a:pt x="0" y="10224061"/>
                </a:lnTo>
                <a:lnTo>
                  <a:pt x="0" y="0"/>
                </a:lnTo>
                <a:close/>
              </a:path>
            </a:pathLst>
          </a:custGeom>
          <a:blipFill>
            <a:blip r:embed="rId4"/>
            <a:stretch>
              <a:fillRect/>
            </a:stretch>
          </a:blipFill>
        </p:spPr>
      </p:sp>
      <p:sp>
        <p:nvSpPr>
          <p:cNvPr id="4" name="TextBox 4"/>
          <p:cNvSpPr txBox="1"/>
          <p:nvPr/>
        </p:nvSpPr>
        <p:spPr>
          <a:xfrm>
            <a:off x="262424" y="3320754"/>
            <a:ext cx="4542448" cy="3210560"/>
          </a:xfrm>
          <a:prstGeom prst="rect">
            <a:avLst/>
          </a:prstGeom>
        </p:spPr>
        <p:txBody>
          <a:bodyPr lIns="0" tIns="0" rIns="0" bIns="0" rtlCol="0" anchor="t">
            <a:spAutoFit/>
          </a:bodyPr>
          <a:lstStyle/>
          <a:p>
            <a:pPr>
              <a:lnSpc>
                <a:spcPts val="8469"/>
              </a:lnSpc>
            </a:pPr>
            <a:r>
              <a:rPr lang="en-US" sz="6999" spc="209">
                <a:solidFill>
                  <a:srgbClr val="0F5EB4"/>
                </a:solidFill>
                <a:latin typeface="Roboto Bold"/>
              </a:rPr>
              <a:t>Màn hình đăng nhập tài khoản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F9F5"/>
        </a:solidFill>
        <a:effectLst/>
      </p:bgPr>
    </p:bg>
    <p:spTree>
      <p:nvGrpSpPr>
        <p:cNvPr id="1" name=""/>
        <p:cNvGrpSpPr/>
        <p:nvPr/>
      </p:nvGrpSpPr>
      <p:grpSpPr>
        <a:xfrm>
          <a:off x="0" y="0"/>
          <a:ext cx="0" cy="0"/>
          <a:chOff x="0" y="0"/>
          <a:chExt cx="0" cy="0"/>
        </a:xfrm>
      </p:grpSpPr>
      <p:sp>
        <p:nvSpPr>
          <p:cNvPr id="2" name="Freeform 2"/>
          <p:cNvSpPr/>
          <p:nvPr/>
        </p:nvSpPr>
        <p:spPr>
          <a:xfrm rot="-5464383">
            <a:off x="5758498" y="2487526"/>
            <a:ext cx="1803031" cy="4114800"/>
          </a:xfrm>
          <a:custGeom>
            <a:avLst/>
            <a:gdLst/>
            <a:ahLst/>
            <a:cxnLst/>
            <a:rect l="l" t="t" r="r" b="b"/>
            <a:pathLst>
              <a:path w="1803031" h="4114800">
                <a:moveTo>
                  <a:pt x="0" y="0"/>
                </a:moveTo>
                <a:lnTo>
                  <a:pt x="1803030" y="0"/>
                </a:lnTo>
                <a:lnTo>
                  <a:pt x="180303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5464383">
            <a:off x="5758498" y="811249"/>
            <a:ext cx="1803031" cy="4114800"/>
          </a:xfrm>
          <a:custGeom>
            <a:avLst/>
            <a:gdLst/>
            <a:ahLst/>
            <a:cxnLst/>
            <a:rect l="l" t="t" r="r" b="b"/>
            <a:pathLst>
              <a:path w="1803031" h="4114800">
                <a:moveTo>
                  <a:pt x="0" y="0"/>
                </a:moveTo>
                <a:lnTo>
                  <a:pt x="1803030" y="0"/>
                </a:lnTo>
                <a:lnTo>
                  <a:pt x="180303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4" name="Freeform 4"/>
          <p:cNvSpPr/>
          <p:nvPr/>
        </p:nvSpPr>
        <p:spPr>
          <a:xfrm rot="-5464383">
            <a:off x="5758498" y="4250857"/>
            <a:ext cx="1803031" cy="4114800"/>
          </a:xfrm>
          <a:custGeom>
            <a:avLst/>
            <a:gdLst/>
            <a:ahLst/>
            <a:cxnLst/>
            <a:rect l="l" t="t" r="r" b="b"/>
            <a:pathLst>
              <a:path w="1803031" h="4114800">
                <a:moveTo>
                  <a:pt x="0" y="0"/>
                </a:moveTo>
                <a:lnTo>
                  <a:pt x="1803030" y="0"/>
                </a:lnTo>
                <a:lnTo>
                  <a:pt x="180303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5" name="Freeform 5"/>
          <p:cNvSpPr/>
          <p:nvPr/>
        </p:nvSpPr>
        <p:spPr>
          <a:xfrm rot="-5464383">
            <a:off x="5758498" y="5918431"/>
            <a:ext cx="1803031" cy="4114800"/>
          </a:xfrm>
          <a:custGeom>
            <a:avLst/>
            <a:gdLst/>
            <a:ahLst/>
            <a:cxnLst/>
            <a:rect l="l" t="t" r="r" b="b"/>
            <a:pathLst>
              <a:path w="1803031" h="4114800">
                <a:moveTo>
                  <a:pt x="0" y="0"/>
                </a:moveTo>
                <a:lnTo>
                  <a:pt x="1803030" y="0"/>
                </a:lnTo>
                <a:lnTo>
                  <a:pt x="1803030" y="4114800"/>
                </a:lnTo>
                <a:lnTo>
                  <a:pt x="0" y="41148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6" name="AutoShape 6"/>
          <p:cNvSpPr/>
          <p:nvPr/>
        </p:nvSpPr>
        <p:spPr>
          <a:xfrm>
            <a:off x="162701" y="1001626"/>
            <a:ext cx="7787247" cy="8229600"/>
          </a:xfrm>
          <a:prstGeom prst="rect">
            <a:avLst/>
          </a:prstGeom>
          <a:gradFill rotWithShape="1">
            <a:gsLst>
              <a:gs pos="0">
                <a:srgbClr val="5DE0E6">
                  <a:alpha val="100000"/>
                </a:srgbClr>
              </a:gs>
              <a:gs pos="100000">
                <a:srgbClr val="004AAD">
                  <a:alpha val="100000"/>
                </a:srgbClr>
              </a:gs>
            </a:gsLst>
            <a:lin ang="0"/>
          </a:gradFill>
          <a:ln w="180975" cap="rnd">
            <a:solidFill>
              <a:srgbClr val="000000"/>
            </a:solidFill>
            <a:prstDash val="solid"/>
            <a:round/>
          </a:ln>
        </p:spPr>
      </p:sp>
      <p:sp>
        <p:nvSpPr>
          <p:cNvPr id="7" name="TextBox 7"/>
          <p:cNvSpPr txBox="1"/>
          <p:nvPr/>
        </p:nvSpPr>
        <p:spPr>
          <a:xfrm>
            <a:off x="1575687" y="4535401"/>
            <a:ext cx="5590274" cy="1152525"/>
          </a:xfrm>
          <a:prstGeom prst="rect">
            <a:avLst/>
          </a:prstGeom>
        </p:spPr>
        <p:txBody>
          <a:bodyPr lIns="0" tIns="0" rIns="0" bIns="0" rtlCol="0" anchor="t">
            <a:spAutoFit/>
          </a:bodyPr>
          <a:lstStyle/>
          <a:p>
            <a:pPr>
              <a:lnSpc>
                <a:spcPts val="9075"/>
              </a:lnSpc>
            </a:pPr>
            <a:r>
              <a:rPr lang="en-US" sz="7500" spc="225">
                <a:solidFill>
                  <a:srgbClr val="FFF9F5"/>
                </a:solidFill>
                <a:latin typeface="Roboto Bold"/>
              </a:rPr>
              <a:t>NỘI DUNG</a:t>
            </a:r>
          </a:p>
        </p:txBody>
      </p:sp>
      <p:sp>
        <p:nvSpPr>
          <p:cNvPr id="8" name="TextBox 8"/>
          <p:cNvSpPr txBox="1"/>
          <p:nvPr/>
        </p:nvSpPr>
        <p:spPr>
          <a:xfrm>
            <a:off x="9359166" y="1795413"/>
            <a:ext cx="6803200" cy="892175"/>
          </a:xfrm>
          <a:prstGeom prst="rect">
            <a:avLst/>
          </a:prstGeom>
        </p:spPr>
        <p:txBody>
          <a:bodyPr lIns="0" tIns="0" rIns="0" bIns="0" rtlCol="0" anchor="t">
            <a:spAutoFit/>
          </a:bodyPr>
          <a:lstStyle/>
          <a:p>
            <a:pPr>
              <a:lnSpc>
                <a:spcPts val="7300"/>
              </a:lnSpc>
            </a:pPr>
            <a:r>
              <a:rPr lang="en-US" sz="5000" spc="500">
                <a:solidFill>
                  <a:srgbClr val="57424A"/>
                </a:solidFill>
                <a:latin typeface="Roboto Bold"/>
              </a:rPr>
              <a:t>I. TỔNG QUÁT</a:t>
            </a:r>
          </a:p>
        </p:txBody>
      </p:sp>
      <p:sp>
        <p:nvSpPr>
          <p:cNvPr id="9" name="TextBox 9"/>
          <p:cNvSpPr txBox="1"/>
          <p:nvPr/>
        </p:nvSpPr>
        <p:spPr>
          <a:xfrm>
            <a:off x="9359166" y="5525759"/>
            <a:ext cx="8508956" cy="892175"/>
          </a:xfrm>
          <a:prstGeom prst="rect">
            <a:avLst/>
          </a:prstGeom>
        </p:spPr>
        <p:txBody>
          <a:bodyPr lIns="0" tIns="0" rIns="0" bIns="0" rtlCol="0" anchor="t">
            <a:spAutoFit/>
          </a:bodyPr>
          <a:lstStyle/>
          <a:p>
            <a:pPr>
              <a:lnSpc>
                <a:spcPts val="7300"/>
              </a:lnSpc>
            </a:pPr>
            <a:r>
              <a:rPr lang="en-US" sz="5000" spc="500">
                <a:solidFill>
                  <a:srgbClr val="57424A"/>
                </a:solidFill>
                <a:latin typeface="Roboto Bold"/>
              </a:rPr>
              <a:t>III. HƯỚNG PHÁT TRIỂN</a:t>
            </a:r>
          </a:p>
        </p:txBody>
      </p:sp>
      <p:sp>
        <p:nvSpPr>
          <p:cNvPr id="10" name="TextBox 10"/>
          <p:cNvSpPr txBox="1"/>
          <p:nvPr/>
        </p:nvSpPr>
        <p:spPr>
          <a:xfrm>
            <a:off x="9359166" y="3662034"/>
            <a:ext cx="8928834" cy="892175"/>
          </a:xfrm>
          <a:prstGeom prst="rect">
            <a:avLst/>
          </a:prstGeom>
        </p:spPr>
        <p:txBody>
          <a:bodyPr lIns="0" tIns="0" rIns="0" bIns="0" rtlCol="0" anchor="t">
            <a:spAutoFit/>
          </a:bodyPr>
          <a:lstStyle/>
          <a:p>
            <a:pPr>
              <a:lnSpc>
                <a:spcPts val="7300"/>
              </a:lnSpc>
            </a:pPr>
            <a:r>
              <a:rPr lang="en-US" sz="5000" spc="500">
                <a:solidFill>
                  <a:srgbClr val="57424A"/>
                </a:solidFill>
                <a:latin typeface="Roboto Bold"/>
              </a:rPr>
              <a:t>II. HƯỚNG THỰC HIỆN</a:t>
            </a:r>
          </a:p>
        </p:txBody>
      </p:sp>
      <p:sp>
        <p:nvSpPr>
          <p:cNvPr id="11" name="TextBox 11"/>
          <p:cNvSpPr txBox="1"/>
          <p:nvPr/>
        </p:nvSpPr>
        <p:spPr>
          <a:xfrm>
            <a:off x="9359166" y="7267854"/>
            <a:ext cx="7406775" cy="892175"/>
          </a:xfrm>
          <a:prstGeom prst="rect">
            <a:avLst/>
          </a:prstGeom>
        </p:spPr>
        <p:txBody>
          <a:bodyPr lIns="0" tIns="0" rIns="0" bIns="0" rtlCol="0" anchor="t">
            <a:spAutoFit/>
          </a:bodyPr>
          <a:lstStyle/>
          <a:p>
            <a:pPr>
              <a:lnSpc>
                <a:spcPts val="7300"/>
              </a:lnSpc>
            </a:pPr>
            <a:r>
              <a:rPr lang="en-US" sz="5000" spc="500">
                <a:solidFill>
                  <a:srgbClr val="57424A"/>
                </a:solidFill>
                <a:latin typeface="Roboto Bold"/>
              </a:rPr>
              <a:t>IV. DEMO ỨNG DỤNG</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A9013525-EC88-4B33-9542-F44F1B3606DC}"/>
              </a:ext>
            </a:extLst>
          </p:cNvPr>
          <p:cNvSpPr/>
          <p:nvPr/>
        </p:nvSpPr>
        <p:spPr>
          <a:xfrm>
            <a:off x="0" y="495300"/>
            <a:ext cx="5067297" cy="9067800"/>
          </a:xfrm>
          <a:custGeom>
            <a:avLst/>
            <a:gdLst/>
            <a:ahLst/>
            <a:cxnLst/>
            <a:rect l="l" t="t" r="r" b="b"/>
            <a:pathLst>
              <a:path w="26817528" h="11994749">
                <a:moveTo>
                  <a:pt x="0" y="0"/>
                </a:moveTo>
                <a:lnTo>
                  <a:pt x="26817527" y="0"/>
                </a:lnTo>
                <a:lnTo>
                  <a:pt x="26817527" y="11994749"/>
                </a:lnTo>
                <a:lnTo>
                  <a:pt x="0" y="11994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9144000" y="0"/>
            <a:ext cx="4842016" cy="10287000"/>
          </a:xfrm>
          <a:custGeom>
            <a:avLst/>
            <a:gdLst/>
            <a:ahLst/>
            <a:cxnLst/>
            <a:rect l="l" t="t" r="r" b="b"/>
            <a:pathLst>
              <a:path w="4842016" h="10287000">
                <a:moveTo>
                  <a:pt x="0" y="0"/>
                </a:moveTo>
                <a:lnTo>
                  <a:pt x="4842016" y="0"/>
                </a:lnTo>
                <a:lnTo>
                  <a:pt x="4842016" y="10287000"/>
                </a:lnTo>
                <a:lnTo>
                  <a:pt x="0" y="10287000"/>
                </a:lnTo>
                <a:lnTo>
                  <a:pt x="0" y="0"/>
                </a:lnTo>
                <a:close/>
              </a:path>
            </a:pathLst>
          </a:custGeom>
          <a:blipFill>
            <a:blip r:embed="rId4"/>
            <a:stretch>
              <a:fillRect/>
            </a:stretch>
          </a:blipFill>
        </p:spPr>
      </p:sp>
      <p:sp>
        <p:nvSpPr>
          <p:cNvPr id="4" name="TextBox 4"/>
          <p:cNvSpPr txBox="1"/>
          <p:nvPr/>
        </p:nvSpPr>
        <p:spPr>
          <a:xfrm>
            <a:off x="262424" y="3320754"/>
            <a:ext cx="4542448" cy="2143760"/>
          </a:xfrm>
          <a:prstGeom prst="rect">
            <a:avLst/>
          </a:prstGeom>
        </p:spPr>
        <p:txBody>
          <a:bodyPr lIns="0" tIns="0" rIns="0" bIns="0" rtlCol="0" anchor="t">
            <a:spAutoFit/>
          </a:bodyPr>
          <a:lstStyle/>
          <a:p>
            <a:pPr>
              <a:lnSpc>
                <a:spcPts val="8469"/>
              </a:lnSpc>
            </a:pPr>
            <a:r>
              <a:rPr lang="en-US" sz="6999" spc="209">
                <a:solidFill>
                  <a:srgbClr val="0F5EB4"/>
                </a:solidFill>
                <a:latin typeface="Roboto Bold"/>
              </a:rPr>
              <a:t>Màn hình trang chủ</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F2AC038A-F164-4501-9E7C-2C9B3217942B}"/>
              </a:ext>
            </a:extLst>
          </p:cNvPr>
          <p:cNvSpPr/>
          <p:nvPr/>
        </p:nvSpPr>
        <p:spPr>
          <a:xfrm>
            <a:off x="0" y="495300"/>
            <a:ext cx="5067297" cy="9067800"/>
          </a:xfrm>
          <a:custGeom>
            <a:avLst/>
            <a:gdLst/>
            <a:ahLst/>
            <a:cxnLst/>
            <a:rect l="l" t="t" r="r" b="b"/>
            <a:pathLst>
              <a:path w="26817528" h="11994749">
                <a:moveTo>
                  <a:pt x="0" y="0"/>
                </a:moveTo>
                <a:lnTo>
                  <a:pt x="26817527" y="0"/>
                </a:lnTo>
                <a:lnTo>
                  <a:pt x="26817527" y="11994749"/>
                </a:lnTo>
                <a:lnTo>
                  <a:pt x="0" y="11994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8550824" y="0"/>
            <a:ext cx="4860288" cy="10287000"/>
          </a:xfrm>
          <a:custGeom>
            <a:avLst/>
            <a:gdLst/>
            <a:ahLst/>
            <a:cxnLst/>
            <a:rect l="l" t="t" r="r" b="b"/>
            <a:pathLst>
              <a:path w="4860288" h="10287000">
                <a:moveTo>
                  <a:pt x="0" y="0"/>
                </a:moveTo>
                <a:lnTo>
                  <a:pt x="4860288" y="0"/>
                </a:lnTo>
                <a:lnTo>
                  <a:pt x="4860288" y="10287000"/>
                </a:lnTo>
                <a:lnTo>
                  <a:pt x="0" y="10287000"/>
                </a:lnTo>
                <a:lnTo>
                  <a:pt x="0" y="0"/>
                </a:lnTo>
                <a:close/>
              </a:path>
            </a:pathLst>
          </a:custGeom>
          <a:blipFill>
            <a:blip r:embed="rId4"/>
            <a:stretch>
              <a:fillRect/>
            </a:stretch>
          </a:blipFill>
        </p:spPr>
      </p:sp>
      <p:sp>
        <p:nvSpPr>
          <p:cNvPr id="4" name="TextBox 4"/>
          <p:cNvSpPr txBox="1"/>
          <p:nvPr/>
        </p:nvSpPr>
        <p:spPr>
          <a:xfrm>
            <a:off x="262424" y="3320754"/>
            <a:ext cx="4542448" cy="3210560"/>
          </a:xfrm>
          <a:prstGeom prst="rect">
            <a:avLst/>
          </a:prstGeom>
        </p:spPr>
        <p:txBody>
          <a:bodyPr lIns="0" tIns="0" rIns="0" bIns="0" rtlCol="0" anchor="t">
            <a:spAutoFit/>
          </a:bodyPr>
          <a:lstStyle/>
          <a:p>
            <a:pPr>
              <a:lnSpc>
                <a:spcPts val="8469"/>
              </a:lnSpc>
            </a:pPr>
            <a:r>
              <a:rPr lang="en-US" sz="6999" spc="209">
                <a:solidFill>
                  <a:srgbClr val="0F5EB4"/>
                </a:solidFill>
                <a:latin typeface="Roboto Bold"/>
              </a:rPr>
              <a:t>Màn hình thông tin bài báo</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0" y="1"/>
            <a:ext cx="18059400" cy="2019300"/>
          </a:xfrm>
          <a:custGeom>
            <a:avLst/>
            <a:gdLst/>
            <a:ahLst/>
            <a:cxnLst/>
            <a:rect l="l" t="t" r="r" b="b"/>
            <a:pathLst>
              <a:path w="26817528" h="11994749">
                <a:moveTo>
                  <a:pt x="0" y="0"/>
                </a:moveTo>
                <a:lnTo>
                  <a:pt x="26817527" y="0"/>
                </a:lnTo>
                <a:lnTo>
                  <a:pt x="26817527" y="11994748"/>
                </a:lnTo>
                <a:lnTo>
                  <a:pt x="0" y="11994748"/>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6360443" y="3135850"/>
            <a:ext cx="2783557" cy="5891514"/>
          </a:xfrm>
          <a:custGeom>
            <a:avLst/>
            <a:gdLst/>
            <a:ahLst/>
            <a:cxnLst/>
            <a:rect l="l" t="t" r="r" b="b"/>
            <a:pathLst>
              <a:path w="2783557" h="5891514">
                <a:moveTo>
                  <a:pt x="0" y="0"/>
                </a:moveTo>
                <a:lnTo>
                  <a:pt x="2783557" y="0"/>
                </a:lnTo>
                <a:lnTo>
                  <a:pt x="2783557" y="5891515"/>
                </a:lnTo>
                <a:lnTo>
                  <a:pt x="0" y="5891515"/>
                </a:lnTo>
                <a:lnTo>
                  <a:pt x="0" y="0"/>
                </a:lnTo>
                <a:close/>
              </a:path>
            </a:pathLst>
          </a:custGeom>
          <a:blipFill>
            <a:blip r:embed="rId4"/>
            <a:stretch>
              <a:fillRect/>
            </a:stretch>
          </a:blipFill>
        </p:spPr>
      </p:sp>
      <p:sp>
        <p:nvSpPr>
          <p:cNvPr id="4" name="Freeform 4"/>
          <p:cNvSpPr/>
          <p:nvPr/>
        </p:nvSpPr>
        <p:spPr>
          <a:xfrm>
            <a:off x="9144000" y="3135850"/>
            <a:ext cx="2783557" cy="5891514"/>
          </a:xfrm>
          <a:custGeom>
            <a:avLst/>
            <a:gdLst/>
            <a:ahLst/>
            <a:cxnLst/>
            <a:rect l="l" t="t" r="r" b="b"/>
            <a:pathLst>
              <a:path w="2783557" h="5891514">
                <a:moveTo>
                  <a:pt x="0" y="0"/>
                </a:moveTo>
                <a:lnTo>
                  <a:pt x="2783557" y="0"/>
                </a:lnTo>
                <a:lnTo>
                  <a:pt x="2783557" y="5891515"/>
                </a:lnTo>
                <a:lnTo>
                  <a:pt x="0" y="5891515"/>
                </a:lnTo>
                <a:lnTo>
                  <a:pt x="0" y="0"/>
                </a:lnTo>
                <a:close/>
              </a:path>
            </a:pathLst>
          </a:custGeom>
          <a:blipFill>
            <a:blip r:embed="rId5"/>
            <a:stretch>
              <a:fillRect/>
            </a:stretch>
          </a:blipFill>
        </p:spPr>
      </p:sp>
      <p:sp>
        <p:nvSpPr>
          <p:cNvPr id="5" name="Freeform 5"/>
          <p:cNvSpPr/>
          <p:nvPr/>
        </p:nvSpPr>
        <p:spPr>
          <a:xfrm>
            <a:off x="11927557" y="3135850"/>
            <a:ext cx="2783557" cy="5891514"/>
          </a:xfrm>
          <a:custGeom>
            <a:avLst/>
            <a:gdLst/>
            <a:ahLst/>
            <a:cxnLst/>
            <a:rect l="l" t="t" r="r" b="b"/>
            <a:pathLst>
              <a:path w="2783557" h="5891514">
                <a:moveTo>
                  <a:pt x="0" y="0"/>
                </a:moveTo>
                <a:lnTo>
                  <a:pt x="2783558" y="0"/>
                </a:lnTo>
                <a:lnTo>
                  <a:pt x="2783558" y="5891515"/>
                </a:lnTo>
                <a:lnTo>
                  <a:pt x="0" y="5891515"/>
                </a:lnTo>
                <a:lnTo>
                  <a:pt x="0" y="0"/>
                </a:lnTo>
                <a:close/>
              </a:path>
            </a:pathLst>
          </a:custGeom>
          <a:blipFill>
            <a:blip r:embed="rId6"/>
            <a:stretch>
              <a:fillRect/>
            </a:stretch>
          </a:blipFill>
        </p:spPr>
      </p:sp>
      <p:sp>
        <p:nvSpPr>
          <p:cNvPr id="6" name="Freeform 6"/>
          <p:cNvSpPr/>
          <p:nvPr/>
        </p:nvSpPr>
        <p:spPr>
          <a:xfrm>
            <a:off x="3579143" y="3135850"/>
            <a:ext cx="2783557" cy="5891514"/>
          </a:xfrm>
          <a:custGeom>
            <a:avLst/>
            <a:gdLst/>
            <a:ahLst/>
            <a:cxnLst/>
            <a:rect l="l" t="t" r="r" b="b"/>
            <a:pathLst>
              <a:path w="2783557" h="5891514">
                <a:moveTo>
                  <a:pt x="0" y="0"/>
                </a:moveTo>
                <a:lnTo>
                  <a:pt x="2783557" y="0"/>
                </a:lnTo>
                <a:lnTo>
                  <a:pt x="2783557" y="5891515"/>
                </a:lnTo>
                <a:lnTo>
                  <a:pt x="0" y="5891515"/>
                </a:lnTo>
                <a:lnTo>
                  <a:pt x="0" y="0"/>
                </a:lnTo>
                <a:close/>
              </a:path>
            </a:pathLst>
          </a:custGeom>
          <a:blipFill>
            <a:blip r:embed="rId7"/>
            <a:stretch>
              <a:fillRect/>
            </a:stretch>
          </a:blipFill>
        </p:spPr>
      </p:sp>
      <p:sp>
        <p:nvSpPr>
          <p:cNvPr id="7" name="Freeform 7"/>
          <p:cNvSpPr/>
          <p:nvPr/>
        </p:nvSpPr>
        <p:spPr>
          <a:xfrm>
            <a:off x="795585" y="3135850"/>
            <a:ext cx="2783557" cy="5891514"/>
          </a:xfrm>
          <a:custGeom>
            <a:avLst/>
            <a:gdLst/>
            <a:ahLst/>
            <a:cxnLst/>
            <a:rect l="l" t="t" r="r" b="b"/>
            <a:pathLst>
              <a:path w="2783557" h="5891514">
                <a:moveTo>
                  <a:pt x="0" y="0"/>
                </a:moveTo>
                <a:lnTo>
                  <a:pt x="2783558" y="0"/>
                </a:lnTo>
                <a:lnTo>
                  <a:pt x="2783558" y="5891515"/>
                </a:lnTo>
                <a:lnTo>
                  <a:pt x="0" y="5891515"/>
                </a:lnTo>
                <a:lnTo>
                  <a:pt x="0" y="0"/>
                </a:lnTo>
                <a:close/>
              </a:path>
            </a:pathLst>
          </a:custGeom>
          <a:blipFill>
            <a:blip r:embed="rId8"/>
            <a:stretch>
              <a:fillRect/>
            </a:stretch>
          </a:blipFill>
        </p:spPr>
      </p:sp>
      <p:sp>
        <p:nvSpPr>
          <p:cNvPr id="8" name="Freeform 8"/>
          <p:cNvSpPr/>
          <p:nvPr/>
        </p:nvSpPr>
        <p:spPr>
          <a:xfrm>
            <a:off x="14708857" y="3135850"/>
            <a:ext cx="2783557" cy="5891514"/>
          </a:xfrm>
          <a:custGeom>
            <a:avLst/>
            <a:gdLst/>
            <a:ahLst/>
            <a:cxnLst/>
            <a:rect l="l" t="t" r="r" b="b"/>
            <a:pathLst>
              <a:path w="2783557" h="5891514">
                <a:moveTo>
                  <a:pt x="0" y="0"/>
                </a:moveTo>
                <a:lnTo>
                  <a:pt x="2783558" y="0"/>
                </a:lnTo>
                <a:lnTo>
                  <a:pt x="2783558" y="5891515"/>
                </a:lnTo>
                <a:lnTo>
                  <a:pt x="0" y="5891515"/>
                </a:lnTo>
                <a:lnTo>
                  <a:pt x="0" y="0"/>
                </a:lnTo>
                <a:close/>
              </a:path>
            </a:pathLst>
          </a:custGeom>
          <a:blipFill>
            <a:blip r:embed="rId9"/>
            <a:stretch>
              <a:fillRect/>
            </a:stretch>
          </a:blipFill>
        </p:spPr>
      </p:sp>
      <p:sp>
        <p:nvSpPr>
          <p:cNvPr id="9" name="TextBox 9"/>
          <p:cNvSpPr txBox="1"/>
          <p:nvPr/>
        </p:nvSpPr>
        <p:spPr>
          <a:xfrm>
            <a:off x="2187364" y="480695"/>
            <a:ext cx="15394349" cy="1076960"/>
          </a:xfrm>
          <a:prstGeom prst="rect">
            <a:avLst/>
          </a:prstGeom>
        </p:spPr>
        <p:txBody>
          <a:bodyPr lIns="0" tIns="0" rIns="0" bIns="0" rtlCol="0" anchor="t">
            <a:spAutoFit/>
          </a:bodyPr>
          <a:lstStyle/>
          <a:p>
            <a:pPr>
              <a:lnSpc>
                <a:spcPts val="8469"/>
              </a:lnSpc>
            </a:pPr>
            <a:r>
              <a:rPr lang="en-US" sz="6999" spc="209">
                <a:solidFill>
                  <a:srgbClr val="0F5EB4"/>
                </a:solidFill>
                <a:latin typeface="Roboto Bold"/>
              </a:rPr>
              <a:t>Màn hình phân loại các bài báo</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78B16468-7EC4-4378-A778-450DB94DB4B1}"/>
              </a:ext>
            </a:extLst>
          </p:cNvPr>
          <p:cNvSpPr/>
          <p:nvPr/>
        </p:nvSpPr>
        <p:spPr>
          <a:xfrm>
            <a:off x="0" y="495300"/>
            <a:ext cx="5067297" cy="9067800"/>
          </a:xfrm>
          <a:custGeom>
            <a:avLst/>
            <a:gdLst/>
            <a:ahLst/>
            <a:cxnLst/>
            <a:rect l="l" t="t" r="r" b="b"/>
            <a:pathLst>
              <a:path w="26817528" h="11994749">
                <a:moveTo>
                  <a:pt x="0" y="0"/>
                </a:moveTo>
                <a:lnTo>
                  <a:pt x="26817527" y="0"/>
                </a:lnTo>
                <a:lnTo>
                  <a:pt x="26817527" y="11994749"/>
                </a:lnTo>
                <a:lnTo>
                  <a:pt x="0" y="11994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8514182" y="0"/>
            <a:ext cx="4860288" cy="10287000"/>
          </a:xfrm>
          <a:custGeom>
            <a:avLst/>
            <a:gdLst/>
            <a:ahLst/>
            <a:cxnLst/>
            <a:rect l="l" t="t" r="r" b="b"/>
            <a:pathLst>
              <a:path w="4860288" h="10287000">
                <a:moveTo>
                  <a:pt x="0" y="0"/>
                </a:moveTo>
                <a:lnTo>
                  <a:pt x="4860288" y="0"/>
                </a:lnTo>
                <a:lnTo>
                  <a:pt x="4860288" y="10287000"/>
                </a:lnTo>
                <a:lnTo>
                  <a:pt x="0" y="10287000"/>
                </a:lnTo>
                <a:lnTo>
                  <a:pt x="0" y="0"/>
                </a:lnTo>
                <a:close/>
              </a:path>
            </a:pathLst>
          </a:custGeom>
          <a:blipFill>
            <a:blip r:embed="rId4"/>
            <a:stretch>
              <a:fillRect/>
            </a:stretch>
          </a:blipFill>
        </p:spPr>
      </p:sp>
      <p:sp>
        <p:nvSpPr>
          <p:cNvPr id="4" name="TextBox 4"/>
          <p:cNvSpPr txBox="1"/>
          <p:nvPr/>
        </p:nvSpPr>
        <p:spPr>
          <a:xfrm>
            <a:off x="262424" y="3320754"/>
            <a:ext cx="4542448" cy="3210560"/>
          </a:xfrm>
          <a:prstGeom prst="rect">
            <a:avLst/>
          </a:prstGeom>
        </p:spPr>
        <p:txBody>
          <a:bodyPr lIns="0" tIns="0" rIns="0" bIns="0" rtlCol="0" anchor="t">
            <a:spAutoFit/>
          </a:bodyPr>
          <a:lstStyle/>
          <a:p>
            <a:pPr>
              <a:lnSpc>
                <a:spcPts val="8469"/>
              </a:lnSpc>
            </a:pPr>
            <a:r>
              <a:rPr lang="en-US" sz="6999" spc="209">
                <a:solidFill>
                  <a:srgbClr val="0F5EB4"/>
                </a:solidFill>
                <a:latin typeface="Roboto Bold"/>
              </a:rPr>
              <a:t>Màn hình tìm kiếm bài báo</a:t>
            </a: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2">
            <a:extLst>
              <a:ext uri="{FF2B5EF4-FFF2-40B4-BE49-F238E27FC236}">
                <a16:creationId xmlns:a16="http://schemas.microsoft.com/office/drawing/2014/main" id="{E8CC2936-59E8-4E84-A202-F4FE4FCC83C8}"/>
              </a:ext>
            </a:extLst>
          </p:cNvPr>
          <p:cNvSpPr/>
          <p:nvPr/>
        </p:nvSpPr>
        <p:spPr>
          <a:xfrm>
            <a:off x="0" y="495300"/>
            <a:ext cx="5067297" cy="9067800"/>
          </a:xfrm>
          <a:custGeom>
            <a:avLst/>
            <a:gdLst/>
            <a:ahLst/>
            <a:cxnLst/>
            <a:rect l="l" t="t" r="r" b="b"/>
            <a:pathLst>
              <a:path w="26817528" h="11994749">
                <a:moveTo>
                  <a:pt x="0" y="0"/>
                </a:moveTo>
                <a:lnTo>
                  <a:pt x="26817527" y="0"/>
                </a:lnTo>
                <a:lnTo>
                  <a:pt x="26817527" y="11994749"/>
                </a:lnTo>
                <a:lnTo>
                  <a:pt x="0" y="11994749"/>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8565736" y="0"/>
            <a:ext cx="4860288" cy="10287000"/>
          </a:xfrm>
          <a:custGeom>
            <a:avLst/>
            <a:gdLst/>
            <a:ahLst/>
            <a:cxnLst/>
            <a:rect l="l" t="t" r="r" b="b"/>
            <a:pathLst>
              <a:path w="4860288" h="10287000">
                <a:moveTo>
                  <a:pt x="0" y="0"/>
                </a:moveTo>
                <a:lnTo>
                  <a:pt x="4860287" y="0"/>
                </a:lnTo>
                <a:lnTo>
                  <a:pt x="4860287" y="10287000"/>
                </a:lnTo>
                <a:lnTo>
                  <a:pt x="0" y="10287000"/>
                </a:lnTo>
                <a:lnTo>
                  <a:pt x="0" y="0"/>
                </a:lnTo>
                <a:close/>
              </a:path>
            </a:pathLst>
          </a:custGeom>
          <a:blipFill>
            <a:blip r:embed="rId4"/>
            <a:stretch>
              <a:fillRect/>
            </a:stretch>
          </a:blipFill>
        </p:spPr>
      </p:sp>
      <p:sp>
        <p:nvSpPr>
          <p:cNvPr id="4" name="TextBox 4"/>
          <p:cNvSpPr txBox="1"/>
          <p:nvPr/>
        </p:nvSpPr>
        <p:spPr>
          <a:xfrm>
            <a:off x="262424" y="3320754"/>
            <a:ext cx="4542448" cy="4277360"/>
          </a:xfrm>
          <a:prstGeom prst="rect">
            <a:avLst/>
          </a:prstGeom>
        </p:spPr>
        <p:txBody>
          <a:bodyPr lIns="0" tIns="0" rIns="0" bIns="0" rtlCol="0" anchor="t">
            <a:spAutoFit/>
          </a:bodyPr>
          <a:lstStyle/>
          <a:p>
            <a:pPr>
              <a:lnSpc>
                <a:spcPts val="8469"/>
              </a:lnSpc>
            </a:pPr>
            <a:r>
              <a:rPr lang="en-US" sz="6999" spc="209">
                <a:solidFill>
                  <a:srgbClr val="0F5EB4"/>
                </a:solidFill>
                <a:latin typeface="Roboto Bold"/>
              </a:rPr>
              <a:t>Trang thông tin tài khoản </a:t>
            </a:r>
          </a:p>
          <a:p>
            <a:pPr>
              <a:lnSpc>
                <a:spcPts val="8469"/>
              </a:lnSpc>
            </a:pPr>
            <a:endParaRPr lang="en-US" sz="6999" spc="209">
              <a:solidFill>
                <a:srgbClr val="0F5EB4"/>
              </a:solidFill>
              <a:latin typeface="Roboto Bold"/>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FFF9F5"/>
        </a:solidFill>
        <a:effectLst/>
      </p:bgPr>
    </p:bg>
    <p:spTree>
      <p:nvGrpSpPr>
        <p:cNvPr id="1" name=""/>
        <p:cNvGrpSpPr/>
        <p:nvPr/>
      </p:nvGrpSpPr>
      <p:grpSpPr>
        <a:xfrm>
          <a:off x="0" y="0"/>
          <a:ext cx="0" cy="0"/>
          <a:chOff x="0" y="0"/>
          <a:chExt cx="0" cy="0"/>
        </a:xfrm>
      </p:grpSpPr>
      <p:sp>
        <p:nvSpPr>
          <p:cNvPr id="2" name="Freeform 2"/>
          <p:cNvSpPr/>
          <p:nvPr/>
        </p:nvSpPr>
        <p:spPr>
          <a:xfrm>
            <a:off x="1028700" y="1795939"/>
            <a:ext cx="16230600" cy="6695122"/>
          </a:xfrm>
          <a:custGeom>
            <a:avLst/>
            <a:gdLst/>
            <a:ahLst/>
            <a:cxnLst/>
            <a:rect l="l" t="t" r="r" b="b"/>
            <a:pathLst>
              <a:path w="16230600" h="6695122">
                <a:moveTo>
                  <a:pt x="0" y="0"/>
                </a:moveTo>
                <a:lnTo>
                  <a:pt x="16230600" y="0"/>
                </a:lnTo>
                <a:lnTo>
                  <a:pt x="16230600" y="6695122"/>
                </a:lnTo>
                <a:lnTo>
                  <a:pt x="0" y="6695122"/>
                </a:lnTo>
                <a:lnTo>
                  <a:pt x="0" y="0"/>
                </a:lnTo>
                <a:close/>
              </a:path>
            </a:pathLst>
          </a:custGeom>
          <a:blipFill>
            <a:blip r:embed="rId2"/>
            <a:stretch>
              <a:fillRect/>
            </a:stretch>
          </a:blipFill>
        </p:spPr>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rotWithShape="1">
          <a:gsLst>
            <a:gs pos="0">
              <a:srgbClr val="5DE0E6">
                <a:alpha val="100000"/>
              </a:srgbClr>
            </a:gs>
            <a:gs pos="100000">
              <a:srgbClr val="004AAD">
                <a:alpha val="100000"/>
              </a:srgbClr>
            </a:gs>
          </a:gsLst>
          <a:lin ang="0"/>
        </a:gradFill>
        <a:effectLst/>
      </p:bgPr>
    </p:bg>
    <p:spTree>
      <p:nvGrpSpPr>
        <p:cNvPr id="1" name=""/>
        <p:cNvGrpSpPr/>
        <p:nvPr/>
      </p:nvGrpSpPr>
      <p:grpSpPr>
        <a:xfrm>
          <a:off x="0" y="0"/>
          <a:ext cx="0" cy="0"/>
          <a:chOff x="0" y="0"/>
          <a:chExt cx="0" cy="0"/>
        </a:xfrm>
      </p:grpSpPr>
      <p:sp>
        <p:nvSpPr>
          <p:cNvPr id="2" name="Freeform 2"/>
          <p:cNvSpPr/>
          <p:nvPr/>
        </p:nvSpPr>
        <p:spPr>
          <a:xfrm>
            <a:off x="1170556" y="2395314"/>
            <a:ext cx="15316175" cy="5992454"/>
          </a:xfrm>
          <a:custGeom>
            <a:avLst/>
            <a:gdLst/>
            <a:ahLst/>
            <a:cxnLst/>
            <a:rect l="l" t="t" r="r" b="b"/>
            <a:pathLst>
              <a:path w="15316175" h="5992454">
                <a:moveTo>
                  <a:pt x="0" y="0"/>
                </a:moveTo>
                <a:lnTo>
                  <a:pt x="15316176" y="0"/>
                </a:lnTo>
                <a:lnTo>
                  <a:pt x="15316176" y="5992454"/>
                </a:lnTo>
                <a:lnTo>
                  <a:pt x="0" y="599245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TextBox 3"/>
          <p:cNvSpPr txBox="1"/>
          <p:nvPr/>
        </p:nvSpPr>
        <p:spPr>
          <a:xfrm>
            <a:off x="4525725" y="4364037"/>
            <a:ext cx="8605838" cy="1539875"/>
          </a:xfrm>
          <a:prstGeom prst="rect">
            <a:avLst/>
          </a:prstGeom>
        </p:spPr>
        <p:txBody>
          <a:bodyPr lIns="0" tIns="0" rIns="0" bIns="0" rtlCol="0" anchor="t">
            <a:spAutoFit/>
          </a:bodyPr>
          <a:lstStyle/>
          <a:p>
            <a:pPr>
              <a:lnSpc>
                <a:spcPts val="12099"/>
              </a:lnSpc>
            </a:pPr>
            <a:r>
              <a:rPr lang="en-US" sz="9999" spc="299">
                <a:solidFill>
                  <a:srgbClr val="000000"/>
                </a:solidFill>
                <a:latin typeface="Roboto Bold"/>
              </a:rPr>
              <a:t>I. TỔNG QUÁT</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94E2FF"/>
        </a:solidFill>
        <a:effectLst/>
      </p:bgPr>
    </p:bg>
    <p:spTree>
      <p:nvGrpSpPr>
        <p:cNvPr id="1" name=""/>
        <p:cNvGrpSpPr/>
        <p:nvPr/>
      </p:nvGrpSpPr>
      <p:grpSpPr>
        <a:xfrm>
          <a:off x="0" y="0"/>
          <a:ext cx="0" cy="0"/>
          <a:chOff x="0" y="0"/>
          <a:chExt cx="0" cy="0"/>
        </a:xfrm>
      </p:grpSpPr>
      <p:sp>
        <p:nvSpPr>
          <p:cNvPr id="2" name="AutoShape 2"/>
          <p:cNvSpPr/>
          <p:nvPr/>
        </p:nvSpPr>
        <p:spPr>
          <a:xfrm>
            <a:off x="0" y="0"/>
            <a:ext cx="9423642" cy="10287000"/>
          </a:xfrm>
          <a:prstGeom prst="rect">
            <a:avLst/>
          </a:prstGeom>
          <a:solidFill>
            <a:srgbClr val="F8DADD">
              <a:alpha val="26667"/>
            </a:srgbClr>
          </a:solidFill>
        </p:spPr>
      </p:sp>
      <p:sp>
        <p:nvSpPr>
          <p:cNvPr id="3" name="Freeform 3"/>
          <p:cNvSpPr/>
          <p:nvPr/>
        </p:nvSpPr>
        <p:spPr>
          <a:xfrm>
            <a:off x="9423642" y="2420462"/>
            <a:ext cx="8275749" cy="6837838"/>
          </a:xfrm>
          <a:custGeom>
            <a:avLst/>
            <a:gdLst/>
            <a:ahLst/>
            <a:cxnLst/>
            <a:rect l="l" t="t" r="r" b="b"/>
            <a:pathLst>
              <a:path w="8275749" h="6837838">
                <a:moveTo>
                  <a:pt x="0" y="0"/>
                </a:moveTo>
                <a:lnTo>
                  <a:pt x="8275749" y="0"/>
                </a:lnTo>
                <a:lnTo>
                  <a:pt x="8275749" y="6837838"/>
                </a:lnTo>
                <a:lnTo>
                  <a:pt x="0" y="6837838"/>
                </a:lnTo>
                <a:lnTo>
                  <a:pt x="0" y="0"/>
                </a:lnTo>
                <a:close/>
              </a:path>
            </a:pathLst>
          </a:custGeom>
          <a:blipFill>
            <a:blip r:embed="rId2"/>
            <a:stretch>
              <a:fillRect/>
            </a:stretch>
          </a:blipFill>
        </p:spPr>
      </p:sp>
      <p:sp>
        <p:nvSpPr>
          <p:cNvPr id="4" name="TextBox 4"/>
          <p:cNvSpPr txBox="1"/>
          <p:nvPr/>
        </p:nvSpPr>
        <p:spPr>
          <a:xfrm>
            <a:off x="-226462" y="1104900"/>
            <a:ext cx="10852566" cy="8991600"/>
          </a:xfrm>
          <a:prstGeom prst="rect">
            <a:avLst/>
          </a:prstGeom>
        </p:spPr>
        <p:txBody>
          <a:bodyPr lIns="0" tIns="0" rIns="0" bIns="0" rtlCol="0" anchor="t">
            <a:spAutoFit/>
          </a:bodyPr>
          <a:lstStyle/>
          <a:p>
            <a:pPr marL="863599" lvl="1" indent="-431800" algn="just">
              <a:lnSpc>
                <a:spcPts val="5999"/>
              </a:lnSpc>
              <a:buFont typeface="Arial"/>
              <a:buChar char="•"/>
            </a:pPr>
            <a:r>
              <a:rPr lang="en-US" sz="3999" spc="399" dirty="0">
                <a:solidFill>
                  <a:srgbClr val="57424A"/>
                </a:solidFill>
                <a:latin typeface="Roboto"/>
              </a:rPr>
              <a:t> </a:t>
            </a:r>
            <a:r>
              <a:rPr lang="en-US" sz="3999" spc="399" dirty="0" err="1">
                <a:solidFill>
                  <a:srgbClr val="57424A"/>
                </a:solidFill>
                <a:latin typeface="Roboto"/>
              </a:rPr>
              <a:t>Đề</a:t>
            </a:r>
            <a:r>
              <a:rPr lang="en-US" sz="3999" spc="399" dirty="0">
                <a:solidFill>
                  <a:srgbClr val="57424A"/>
                </a:solidFill>
                <a:latin typeface="Roboto"/>
              </a:rPr>
              <a:t> </a:t>
            </a:r>
            <a:r>
              <a:rPr lang="en-US" sz="3999" spc="399" dirty="0" err="1">
                <a:solidFill>
                  <a:srgbClr val="57424A"/>
                </a:solidFill>
                <a:latin typeface="Roboto"/>
              </a:rPr>
              <a:t>tài</a:t>
            </a:r>
            <a:r>
              <a:rPr lang="en-US" sz="3999" spc="399" dirty="0">
                <a:solidFill>
                  <a:srgbClr val="57424A"/>
                </a:solidFill>
                <a:latin typeface="Roboto"/>
              </a:rPr>
              <a:t> </a:t>
            </a:r>
            <a:r>
              <a:rPr lang="en-US" sz="3999" spc="399" dirty="0" err="1">
                <a:solidFill>
                  <a:srgbClr val="57424A"/>
                </a:solidFill>
                <a:latin typeface="Roboto"/>
              </a:rPr>
              <a:t>ứng</a:t>
            </a:r>
            <a:r>
              <a:rPr lang="en-US" sz="3999" spc="399" dirty="0">
                <a:solidFill>
                  <a:srgbClr val="57424A"/>
                </a:solidFill>
                <a:latin typeface="Roboto"/>
              </a:rPr>
              <a:t> </a:t>
            </a:r>
            <a:r>
              <a:rPr lang="en-US" sz="3999" spc="399" dirty="0" err="1">
                <a:solidFill>
                  <a:srgbClr val="57424A"/>
                </a:solidFill>
                <a:latin typeface="Roboto"/>
              </a:rPr>
              <a:t>dụng</a:t>
            </a:r>
            <a:r>
              <a:rPr lang="en-US" sz="3999" spc="399" dirty="0">
                <a:solidFill>
                  <a:srgbClr val="57424A"/>
                </a:solidFill>
                <a:latin typeface="Roboto"/>
              </a:rPr>
              <a:t> </a:t>
            </a:r>
            <a:r>
              <a:rPr lang="en-US" sz="3999" spc="399" dirty="0" err="1">
                <a:solidFill>
                  <a:srgbClr val="57424A"/>
                </a:solidFill>
                <a:latin typeface="Roboto"/>
              </a:rPr>
              <a:t>đọc</a:t>
            </a:r>
            <a:r>
              <a:rPr lang="en-US" sz="3999" spc="399" dirty="0">
                <a:solidFill>
                  <a:srgbClr val="57424A"/>
                </a:solidFill>
                <a:latin typeface="Roboto"/>
              </a:rPr>
              <a:t> tin </a:t>
            </a:r>
            <a:r>
              <a:rPr lang="en-US" sz="3999" spc="399" dirty="0" err="1">
                <a:solidFill>
                  <a:srgbClr val="57424A"/>
                </a:solidFill>
                <a:latin typeface="Roboto"/>
              </a:rPr>
              <a:t>tức</a:t>
            </a:r>
            <a:r>
              <a:rPr lang="en-US" sz="3999" spc="399" dirty="0">
                <a:solidFill>
                  <a:srgbClr val="57424A"/>
                </a:solidFill>
                <a:latin typeface="Roboto"/>
              </a:rPr>
              <a:t> online, hay "News App", </a:t>
            </a:r>
            <a:r>
              <a:rPr lang="en-US" sz="3999" spc="399" dirty="0" err="1">
                <a:solidFill>
                  <a:srgbClr val="57424A"/>
                </a:solidFill>
                <a:latin typeface="Roboto"/>
              </a:rPr>
              <a:t>được</a:t>
            </a:r>
            <a:r>
              <a:rPr lang="en-US" sz="3999" spc="399" dirty="0">
                <a:solidFill>
                  <a:srgbClr val="57424A"/>
                </a:solidFill>
                <a:latin typeface="Roboto"/>
              </a:rPr>
              <a:t> </a:t>
            </a:r>
            <a:r>
              <a:rPr lang="en-US" sz="3999" spc="399" dirty="0" err="1">
                <a:solidFill>
                  <a:srgbClr val="57424A"/>
                </a:solidFill>
                <a:latin typeface="Roboto"/>
              </a:rPr>
              <a:t>chọn</a:t>
            </a:r>
            <a:r>
              <a:rPr lang="en-US" sz="3999" spc="399" dirty="0">
                <a:solidFill>
                  <a:srgbClr val="57424A"/>
                </a:solidFill>
                <a:latin typeface="Roboto"/>
              </a:rPr>
              <a:t> </a:t>
            </a:r>
            <a:r>
              <a:rPr lang="en-US" sz="3999" spc="399" dirty="0" err="1">
                <a:solidFill>
                  <a:srgbClr val="57424A"/>
                </a:solidFill>
                <a:latin typeface="Roboto"/>
              </a:rPr>
              <a:t>vì</a:t>
            </a:r>
            <a:r>
              <a:rPr lang="en-US" sz="3999" spc="399" dirty="0">
                <a:solidFill>
                  <a:srgbClr val="57424A"/>
                </a:solidFill>
                <a:latin typeface="Roboto"/>
              </a:rPr>
              <a:t> </a:t>
            </a:r>
            <a:r>
              <a:rPr lang="en-US" sz="3999" spc="399" dirty="0" err="1">
                <a:solidFill>
                  <a:srgbClr val="57424A"/>
                </a:solidFill>
                <a:latin typeface="Roboto"/>
              </a:rPr>
              <a:t>nó</a:t>
            </a:r>
            <a:r>
              <a:rPr lang="en-US" sz="3999" spc="399" dirty="0">
                <a:solidFill>
                  <a:srgbClr val="57424A"/>
                </a:solidFill>
                <a:latin typeface="Roboto"/>
              </a:rPr>
              <a:t> </a:t>
            </a:r>
            <a:r>
              <a:rPr lang="en-US" sz="3999" spc="399" dirty="0" err="1">
                <a:solidFill>
                  <a:srgbClr val="57424A"/>
                </a:solidFill>
                <a:latin typeface="Roboto"/>
              </a:rPr>
              <a:t>đáp</a:t>
            </a:r>
            <a:r>
              <a:rPr lang="en-US" sz="3999" spc="399" dirty="0">
                <a:solidFill>
                  <a:srgbClr val="57424A"/>
                </a:solidFill>
                <a:latin typeface="Roboto"/>
              </a:rPr>
              <a:t> </a:t>
            </a:r>
            <a:r>
              <a:rPr lang="en-US" sz="3999" spc="399" dirty="0" err="1">
                <a:solidFill>
                  <a:srgbClr val="57424A"/>
                </a:solidFill>
                <a:latin typeface="Roboto"/>
              </a:rPr>
              <a:t>ứng</a:t>
            </a:r>
            <a:r>
              <a:rPr lang="en-US" sz="3999" spc="399" dirty="0">
                <a:solidFill>
                  <a:srgbClr val="57424A"/>
                </a:solidFill>
                <a:latin typeface="Roboto"/>
              </a:rPr>
              <a:t> </a:t>
            </a:r>
            <a:r>
              <a:rPr lang="en-US" sz="3999" spc="399" dirty="0" err="1">
                <a:solidFill>
                  <a:srgbClr val="57424A"/>
                </a:solidFill>
                <a:latin typeface="Roboto"/>
              </a:rPr>
              <a:t>nhu</a:t>
            </a:r>
            <a:r>
              <a:rPr lang="en-US" sz="3999" spc="399" dirty="0">
                <a:solidFill>
                  <a:srgbClr val="57424A"/>
                </a:solidFill>
                <a:latin typeface="Roboto"/>
              </a:rPr>
              <a:t> </a:t>
            </a:r>
            <a:r>
              <a:rPr lang="en-US" sz="3999" spc="399" dirty="0" err="1">
                <a:solidFill>
                  <a:srgbClr val="57424A"/>
                </a:solidFill>
                <a:latin typeface="Roboto"/>
              </a:rPr>
              <a:t>cầu</a:t>
            </a:r>
            <a:r>
              <a:rPr lang="en-US" sz="3999" spc="399" dirty="0">
                <a:solidFill>
                  <a:srgbClr val="57424A"/>
                </a:solidFill>
                <a:latin typeface="Roboto"/>
              </a:rPr>
              <a:t> </a:t>
            </a:r>
            <a:r>
              <a:rPr lang="en-US" sz="3999" spc="399" dirty="0" err="1">
                <a:solidFill>
                  <a:srgbClr val="57424A"/>
                </a:solidFill>
                <a:latin typeface="Roboto"/>
              </a:rPr>
              <a:t>ngày</a:t>
            </a:r>
            <a:r>
              <a:rPr lang="en-US" sz="3999" spc="399" dirty="0">
                <a:solidFill>
                  <a:srgbClr val="57424A"/>
                </a:solidFill>
                <a:latin typeface="Roboto"/>
              </a:rPr>
              <a:t> </a:t>
            </a:r>
            <a:r>
              <a:rPr lang="en-US" sz="3999" spc="399" dirty="0" err="1">
                <a:solidFill>
                  <a:srgbClr val="57424A"/>
                </a:solidFill>
                <a:latin typeface="Roboto"/>
              </a:rPr>
              <a:t>càng</a:t>
            </a:r>
            <a:r>
              <a:rPr lang="en-US" sz="3999" spc="399" dirty="0">
                <a:solidFill>
                  <a:srgbClr val="57424A"/>
                </a:solidFill>
                <a:latin typeface="Roboto"/>
              </a:rPr>
              <a:t> </a:t>
            </a:r>
            <a:r>
              <a:rPr lang="en-US" sz="3999" spc="399" dirty="0" err="1">
                <a:solidFill>
                  <a:srgbClr val="57424A"/>
                </a:solidFill>
                <a:latin typeface="Roboto"/>
              </a:rPr>
              <a:t>tăng</a:t>
            </a:r>
            <a:r>
              <a:rPr lang="en-US" sz="3999" spc="399" dirty="0">
                <a:solidFill>
                  <a:srgbClr val="57424A"/>
                </a:solidFill>
                <a:latin typeface="Roboto"/>
              </a:rPr>
              <a:t> </a:t>
            </a:r>
            <a:r>
              <a:rPr lang="en-US" sz="3999" spc="399" dirty="0" err="1">
                <a:solidFill>
                  <a:srgbClr val="57424A"/>
                </a:solidFill>
                <a:latin typeface="Roboto"/>
              </a:rPr>
              <a:t>của</a:t>
            </a:r>
            <a:r>
              <a:rPr lang="en-US" sz="3999" spc="399" dirty="0">
                <a:solidFill>
                  <a:srgbClr val="57424A"/>
                </a:solidFill>
                <a:latin typeface="Roboto"/>
              </a:rPr>
              <a:t> </a:t>
            </a:r>
            <a:r>
              <a:rPr lang="en-US" sz="3999" spc="399" dirty="0" err="1">
                <a:solidFill>
                  <a:srgbClr val="57424A"/>
                </a:solidFill>
                <a:latin typeface="Roboto"/>
              </a:rPr>
              <a:t>người</a:t>
            </a:r>
            <a:r>
              <a:rPr lang="en-US" sz="3999" spc="399" dirty="0">
                <a:solidFill>
                  <a:srgbClr val="57424A"/>
                </a:solidFill>
                <a:latin typeface="Roboto"/>
              </a:rPr>
              <a:t> </a:t>
            </a:r>
            <a:r>
              <a:rPr lang="en-US" sz="3999" spc="399" dirty="0" err="1">
                <a:solidFill>
                  <a:srgbClr val="57424A"/>
                </a:solidFill>
                <a:latin typeface="Roboto"/>
              </a:rPr>
              <a:t>dùng</a:t>
            </a:r>
            <a:r>
              <a:rPr lang="en-US" sz="3999" spc="399" dirty="0">
                <a:solidFill>
                  <a:srgbClr val="57424A"/>
                </a:solidFill>
                <a:latin typeface="Roboto"/>
              </a:rPr>
              <a:t> </a:t>
            </a:r>
            <a:r>
              <a:rPr lang="en-US" sz="3999" spc="399" dirty="0" err="1">
                <a:solidFill>
                  <a:srgbClr val="57424A"/>
                </a:solidFill>
                <a:latin typeface="Roboto"/>
              </a:rPr>
              <a:t>trong</a:t>
            </a:r>
            <a:r>
              <a:rPr lang="en-US" sz="3999" spc="399" dirty="0">
                <a:solidFill>
                  <a:srgbClr val="57424A"/>
                </a:solidFill>
                <a:latin typeface="Roboto"/>
              </a:rPr>
              <a:t> </a:t>
            </a:r>
            <a:r>
              <a:rPr lang="en-US" sz="3999" spc="399" dirty="0" err="1">
                <a:solidFill>
                  <a:srgbClr val="57424A"/>
                </a:solidFill>
                <a:latin typeface="Roboto"/>
              </a:rPr>
              <a:t>việc</a:t>
            </a:r>
            <a:r>
              <a:rPr lang="en-US" sz="3999" spc="399" dirty="0">
                <a:solidFill>
                  <a:srgbClr val="57424A"/>
                </a:solidFill>
                <a:latin typeface="Roboto"/>
              </a:rPr>
              <a:t> </a:t>
            </a:r>
            <a:r>
              <a:rPr lang="en-US" sz="3999" spc="399" dirty="0" err="1">
                <a:solidFill>
                  <a:srgbClr val="57424A"/>
                </a:solidFill>
                <a:latin typeface="Roboto"/>
              </a:rPr>
              <a:t>tiếp</a:t>
            </a:r>
            <a:r>
              <a:rPr lang="en-US" sz="3999" spc="399" dirty="0">
                <a:solidFill>
                  <a:srgbClr val="57424A"/>
                </a:solidFill>
                <a:latin typeface="Roboto"/>
              </a:rPr>
              <a:t> </a:t>
            </a:r>
            <a:r>
              <a:rPr lang="en-US" sz="3999" spc="399" dirty="0" err="1">
                <a:solidFill>
                  <a:srgbClr val="57424A"/>
                </a:solidFill>
                <a:latin typeface="Roboto"/>
              </a:rPr>
              <a:t>cận</a:t>
            </a:r>
            <a:r>
              <a:rPr lang="en-US" sz="3999" spc="399" dirty="0">
                <a:solidFill>
                  <a:srgbClr val="57424A"/>
                </a:solidFill>
                <a:latin typeface="Roboto"/>
              </a:rPr>
              <a:t> </a:t>
            </a:r>
            <a:r>
              <a:rPr lang="en-US" sz="3999" spc="399" dirty="0" err="1">
                <a:solidFill>
                  <a:srgbClr val="57424A"/>
                </a:solidFill>
                <a:latin typeface="Roboto"/>
              </a:rPr>
              <a:t>thông</a:t>
            </a:r>
            <a:r>
              <a:rPr lang="en-US" sz="3999" spc="399" dirty="0">
                <a:solidFill>
                  <a:srgbClr val="57424A"/>
                </a:solidFill>
                <a:latin typeface="Roboto"/>
              </a:rPr>
              <a:t> tin </a:t>
            </a:r>
            <a:r>
              <a:rPr lang="en-US" sz="3999" spc="399" dirty="0" err="1">
                <a:solidFill>
                  <a:srgbClr val="57424A"/>
                </a:solidFill>
                <a:latin typeface="Roboto"/>
              </a:rPr>
              <a:t>nhanh</a:t>
            </a:r>
            <a:r>
              <a:rPr lang="en-US" sz="3999" spc="399" dirty="0">
                <a:solidFill>
                  <a:srgbClr val="57424A"/>
                </a:solidFill>
                <a:latin typeface="Roboto"/>
              </a:rPr>
              <a:t> </a:t>
            </a:r>
            <a:r>
              <a:rPr lang="en-US" sz="3999" spc="399" dirty="0" err="1">
                <a:solidFill>
                  <a:srgbClr val="57424A"/>
                </a:solidFill>
                <a:latin typeface="Roboto"/>
              </a:rPr>
              <a:t>chóng</a:t>
            </a:r>
            <a:r>
              <a:rPr lang="en-US" sz="3999" spc="399" dirty="0">
                <a:solidFill>
                  <a:srgbClr val="57424A"/>
                </a:solidFill>
                <a:latin typeface="Roboto"/>
              </a:rPr>
              <a:t> </a:t>
            </a:r>
            <a:r>
              <a:rPr lang="en-US" sz="3999" spc="399" dirty="0" err="1">
                <a:solidFill>
                  <a:srgbClr val="57424A"/>
                </a:solidFill>
                <a:latin typeface="Roboto"/>
              </a:rPr>
              <a:t>và</a:t>
            </a:r>
            <a:r>
              <a:rPr lang="en-US" sz="3999" spc="399" dirty="0">
                <a:solidFill>
                  <a:srgbClr val="57424A"/>
                </a:solidFill>
                <a:latin typeface="Roboto"/>
              </a:rPr>
              <a:t> </a:t>
            </a:r>
            <a:r>
              <a:rPr lang="en-US" sz="3999" spc="399" dirty="0" err="1">
                <a:solidFill>
                  <a:srgbClr val="57424A"/>
                </a:solidFill>
                <a:latin typeface="Roboto"/>
              </a:rPr>
              <a:t>tiện</a:t>
            </a:r>
            <a:r>
              <a:rPr lang="en-US" sz="3999" spc="399" dirty="0">
                <a:solidFill>
                  <a:srgbClr val="57424A"/>
                </a:solidFill>
                <a:latin typeface="Roboto"/>
              </a:rPr>
              <a:t> </a:t>
            </a:r>
            <a:r>
              <a:rPr lang="en-US" sz="3999" spc="399" dirty="0" err="1">
                <a:solidFill>
                  <a:srgbClr val="57424A"/>
                </a:solidFill>
                <a:latin typeface="Roboto"/>
              </a:rPr>
              <a:t>lợi</a:t>
            </a:r>
            <a:r>
              <a:rPr lang="en-US" sz="3999" spc="399" dirty="0">
                <a:solidFill>
                  <a:srgbClr val="57424A"/>
                </a:solidFill>
                <a:latin typeface="Roboto"/>
              </a:rPr>
              <a:t>. </a:t>
            </a:r>
            <a:r>
              <a:rPr lang="en-US" sz="3999" spc="399" dirty="0" err="1">
                <a:solidFill>
                  <a:srgbClr val="57424A"/>
                </a:solidFill>
                <a:latin typeface="Roboto"/>
              </a:rPr>
              <a:t>Trong</a:t>
            </a:r>
            <a:r>
              <a:rPr lang="en-US" sz="3999" spc="399" dirty="0">
                <a:solidFill>
                  <a:srgbClr val="57424A"/>
                </a:solidFill>
                <a:latin typeface="Roboto"/>
              </a:rPr>
              <a:t> </a:t>
            </a:r>
            <a:r>
              <a:rPr lang="en-US" sz="3999" spc="399" dirty="0" err="1">
                <a:solidFill>
                  <a:srgbClr val="57424A"/>
                </a:solidFill>
                <a:latin typeface="Roboto"/>
              </a:rPr>
              <a:t>thời</a:t>
            </a:r>
            <a:r>
              <a:rPr lang="en-US" sz="3999" spc="399" dirty="0">
                <a:solidFill>
                  <a:srgbClr val="57424A"/>
                </a:solidFill>
                <a:latin typeface="Roboto"/>
              </a:rPr>
              <a:t> </a:t>
            </a:r>
            <a:r>
              <a:rPr lang="en-US" sz="3999" spc="399" dirty="0" err="1">
                <a:solidFill>
                  <a:srgbClr val="57424A"/>
                </a:solidFill>
                <a:latin typeface="Roboto"/>
              </a:rPr>
              <a:t>đại</a:t>
            </a:r>
            <a:r>
              <a:rPr lang="en-US" sz="3999" spc="399" dirty="0">
                <a:solidFill>
                  <a:srgbClr val="57424A"/>
                </a:solidFill>
                <a:latin typeface="Roboto"/>
              </a:rPr>
              <a:t> </a:t>
            </a:r>
            <a:r>
              <a:rPr lang="en-US" sz="3999" spc="399" dirty="0" err="1">
                <a:solidFill>
                  <a:srgbClr val="57424A"/>
                </a:solidFill>
                <a:latin typeface="Roboto"/>
              </a:rPr>
              <a:t>số</a:t>
            </a:r>
            <a:r>
              <a:rPr lang="en-US" sz="3999" spc="399" dirty="0">
                <a:solidFill>
                  <a:srgbClr val="57424A"/>
                </a:solidFill>
                <a:latin typeface="Roboto"/>
              </a:rPr>
              <a:t> </a:t>
            </a:r>
            <a:r>
              <a:rPr lang="en-US" sz="3999" spc="399" dirty="0" err="1">
                <a:solidFill>
                  <a:srgbClr val="57424A"/>
                </a:solidFill>
                <a:latin typeface="Roboto"/>
              </a:rPr>
              <a:t>hóa</a:t>
            </a:r>
            <a:r>
              <a:rPr lang="en-US" sz="3999" spc="399" dirty="0">
                <a:solidFill>
                  <a:srgbClr val="57424A"/>
                </a:solidFill>
                <a:latin typeface="Roboto"/>
              </a:rPr>
              <a:t> </a:t>
            </a:r>
            <a:r>
              <a:rPr lang="en-US" sz="3999" spc="399" dirty="0" err="1">
                <a:solidFill>
                  <a:srgbClr val="57424A"/>
                </a:solidFill>
                <a:latin typeface="Roboto"/>
              </a:rPr>
              <a:t>hiện</a:t>
            </a:r>
            <a:r>
              <a:rPr lang="en-US" sz="3999" spc="399" dirty="0">
                <a:solidFill>
                  <a:srgbClr val="57424A"/>
                </a:solidFill>
                <a:latin typeface="Roboto"/>
              </a:rPr>
              <a:t> nay, </a:t>
            </a:r>
            <a:r>
              <a:rPr lang="en-US" sz="3999" spc="399" dirty="0" err="1">
                <a:solidFill>
                  <a:srgbClr val="57424A"/>
                </a:solidFill>
                <a:latin typeface="Roboto"/>
              </a:rPr>
              <a:t>việc</a:t>
            </a:r>
            <a:r>
              <a:rPr lang="en-US" sz="3999" spc="399" dirty="0">
                <a:solidFill>
                  <a:srgbClr val="57424A"/>
                </a:solidFill>
                <a:latin typeface="Roboto"/>
              </a:rPr>
              <a:t> </a:t>
            </a:r>
            <a:r>
              <a:rPr lang="en-US" sz="3999" spc="399" dirty="0" err="1">
                <a:solidFill>
                  <a:srgbClr val="57424A"/>
                </a:solidFill>
                <a:latin typeface="Roboto"/>
              </a:rPr>
              <a:t>cập</a:t>
            </a:r>
            <a:r>
              <a:rPr lang="en-US" sz="3999" spc="399" dirty="0">
                <a:solidFill>
                  <a:srgbClr val="57424A"/>
                </a:solidFill>
                <a:latin typeface="Roboto"/>
              </a:rPr>
              <a:t> </a:t>
            </a:r>
            <a:r>
              <a:rPr lang="en-US" sz="3999" spc="399" dirty="0" err="1">
                <a:solidFill>
                  <a:srgbClr val="57424A"/>
                </a:solidFill>
                <a:latin typeface="Roboto"/>
              </a:rPr>
              <a:t>nhật</a:t>
            </a:r>
            <a:r>
              <a:rPr lang="en-US" sz="3999" spc="399" dirty="0">
                <a:solidFill>
                  <a:srgbClr val="57424A"/>
                </a:solidFill>
                <a:latin typeface="Roboto"/>
              </a:rPr>
              <a:t> tin </a:t>
            </a:r>
            <a:r>
              <a:rPr lang="en-US" sz="3999" spc="399" dirty="0" err="1">
                <a:solidFill>
                  <a:srgbClr val="57424A"/>
                </a:solidFill>
                <a:latin typeface="Roboto"/>
              </a:rPr>
              <a:t>tức</a:t>
            </a:r>
            <a:r>
              <a:rPr lang="en-US" sz="3999" spc="399" dirty="0">
                <a:solidFill>
                  <a:srgbClr val="57424A"/>
                </a:solidFill>
                <a:latin typeface="Roboto"/>
              </a:rPr>
              <a:t> </a:t>
            </a:r>
            <a:r>
              <a:rPr lang="en-US" sz="3999" spc="399" dirty="0" err="1">
                <a:solidFill>
                  <a:srgbClr val="57424A"/>
                </a:solidFill>
                <a:latin typeface="Roboto"/>
              </a:rPr>
              <a:t>từ</a:t>
            </a:r>
            <a:r>
              <a:rPr lang="en-US" sz="3999" spc="399" dirty="0">
                <a:solidFill>
                  <a:srgbClr val="57424A"/>
                </a:solidFill>
                <a:latin typeface="Roboto"/>
              </a:rPr>
              <a:t> </a:t>
            </a:r>
            <a:r>
              <a:rPr lang="en-US" sz="3999" spc="399" dirty="0" err="1">
                <a:solidFill>
                  <a:srgbClr val="57424A"/>
                </a:solidFill>
                <a:latin typeface="Roboto"/>
              </a:rPr>
              <a:t>nhiều</a:t>
            </a:r>
            <a:r>
              <a:rPr lang="en-US" sz="3999" spc="399" dirty="0">
                <a:solidFill>
                  <a:srgbClr val="57424A"/>
                </a:solidFill>
                <a:latin typeface="Roboto"/>
              </a:rPr>
              <a:t> </a:t>
            </a:r>
            <a:r>
              <a:rPr lang="en-US" sz="3999" spc="399" dirty="0" err="1">
                <a:solidFill>
                  <a:srgbClr val="57424A"/>
                </a:solidFill>
                <a:latin typeface="Roboto"/>
              </a:rPr>
              <a:t>nguồn</a:t>
            </a:r>
            <a:r>
              <a:rPr lang="en-US" sz="3999" spc="399" dirty="0">
                <a:solidFill>
                  <a:srgbClr val="57424A"/>
                </a:solidFill>
                <a:latin typeface="Roboto"/>
              </a:rPr>
              <a:t> </a:t>
            </a:r>
            <a:r>
              <a:rPr lang="en-US" sz="3999" spc="399" dirty="0" err="1">
                <a:solidFill>
                  <a:srgbClr val="57424A"/>
                </a:solidFill>
                <a:latin typeface="Roboto"/>
              </a:rPr>
              <a:t>thông</a:t>
            </a:r>
            <a:r>
              <a:rPr lang="en-US" sz="3999" spc="399" dirty="0">
                <a:solidFill>
                  <a:srgbClr val="57424A"/>
                </a:solidFill>
                <a:latin typeface="Roboto"/>
              </a:rPr>
              <a:t> tin </a:t>
            </a:r>
            <a:r>
              <a:rPr lang="en-US" sz="3999" spc="399" dirty="0" err="1">
                <a:solidFill>
                  <a:srgbClr val="57424A"/>
                </a:solidFill>
                <a:latin typeface="Roboto"/>
              </a:rPr>
              <a:t>trở</a:t>
            </a:r>
            <a:r>
              <a:rPr lang="en-US" sz="3999" spc="399" dirty="0">
                <a:solidFill>
                  <a:srgbClr val="57424A"/>
                </a:solidFill>
                <a:latin typeface="Roboto"/>
              </a:rPr>
              <a:t> </a:t>
            </a:r>
            <a:r>
              <a:rPr lang="en-US" sz="3999" spc="399" dirty="0" err="1">
                <a:solidFill>
                  <a:srgbClr val="57424A"/>
                </a:solidFill>
                <a:latin typeface="Roboto"/>
              </a:rPr>
              <a:t>nên</a:t>
            </a:r>
            <a:r>
              <a:rPr lang="en-US" sz="3999" spc="399" dirty="0">
                <a:solidFill>
                  <a:srgbClr val="57424A"/>
                </a:solidFill>
                <a:latin typeface="Roboto"/>
              </a:rPr>
              <a:t> </a:t>
            </a:r>
            <a:r>
              <a:rPr lang="en-US" sz="3999" spc="399" dirty="0" err="1">
                <a:solidFill>
                  <a:srgbClr val="57424A"/>
                </a:solidFill>
                <a:latin typeface="Roboto"/>
              </a:rPr>
              <a:t>quan</a:t>
            </a:r>
            <a:r>
              <a:rPr lang="en-US" sz="3999" spc="399" dirty="0">
                <a:solidFill>
                  <a:srgbClr val="57424A"/>
                </a:solidFill>
                <a:latin typeface="Roboto"/>
              </a:rPr>
              <a:t> </a:t>
            </a:r>
            <a:r>
              <a:rPr lang="en-US" sz="3999" spc="399" dirty="0" err="1">
                <a:solidFill>
                  <a:srgbClr val="57424A"/>
                </a:solidFill>
                <a:latin typeface="Roboto"/>
              </a:rPr>
              <a:t>trọng</a:t>
            </a:r>
            <a:r>
              <a:rPr lang="en-US" sz="3999" spc="399" dirty="0">
                <a:solidFill>
                  <a:srgbClr val="57424A"/>
                </a:solidFill>
                <a:latin typeface="Roboto"/>
              </a:rPr>
              <a:t> </a:t>
            </a:r>
            <a:r>
              <a:rPr lang="en-US" sz="3999" spc="399" dirty="0" err="1">
                <a:solidFill>
                  <a:srgbClr val="57424A"/>
                </a:solidFill>
                <a:latin typeface="Roboto"/>
              </a:rPr>
              <a:t>hơn</a:t>
            </a:r>
            <a:r>
              <a:rPr lang="en-US" sz="3999" spc="399" dirty="0">
                <a:solidFill>
                  <a:srgbClr val="57424A"/>
                </a:solidFill>
                <a:latin typeface="Roboto"/>
              </a:rPr>
              <a:t> bao </a:t>
            </a:r>
            <a:r>
              <a:rPr lang="en-US" sz="3999" spc="399" dirty="0" err="1">
                <a:solidFill>
                  <a:srgbClr val="57424A"/>
                </a:solidFill>
                <a:latin typeface="Roboto"/>
              </a:rPr>
              <a:t>giờ</a:t>
            </a:r>
            <a:r>
              <a:rPr lang="en-US" sz="3999" spc="399" dirty="0">
                <a:solidFill>
                  <a:srgbClr val="57424A"/>
                </a:solidFill>
                <a:latin typeface="Roboto"/>
              </a:rPr>
              <a:t> </a:t>
            </a:r>
            <a:r>
              <a:rPr lang="en-US" sz="3999" spc="399" dirty="0" err="1">
                <a:solidFill>
                  <a:srgbClr val="57424A"/>
                </a:solidFill>
                <a:latin typeface="Roboto"/>
              </a:rPr>
              <a:t>hết</a:t>
            </a:r>
            <a:r>
              <a:rPr lang="en-US" sz="3999" spc="399" dirty="0">
                <a:solidFill>
                  <a:srgbClr val="57424A"/>
                </a:solidFill>
                <a:latin typeface="Roboto"/>
              </a:rPr>
              <a:t>.</a:t>
            </a:r>
          </a:p>
          <a:p>
            <a:pPr marL="863599" lvl="1" indent="-431800" algn="just">
              <a:lnSpc>
                <a:spcPts val="5999"/>
              </a:lnSpc>
              <a:buFont typeface="Arial"/>
              <a:buChar char="•"/>
            </a:pPr>
            <a:r>
              <a:rPr lang="en-US" sz="3999" spc="399" dirty="0" err="1">
                <a:solidFill>
                  <a:srgbClr val="57424A"/>
                </a:solidFill>
                <a:latin typeface="Roboto"/>
              </a:rPr>
              <a:t>Đồng</a:t>
            </a:r>
            <a:r>
              <a:rPr lang="en-US" sz="3999" spc="399" dirty="0">
                <a:solidFill>
                  <a:srgbClr val="57424A"/>
                </a:solidFill>
                <a:latin typeface="Roboto"/>
              </a:rPr>
              <a:t> </a:t>
            </a:r>
            <a:r>
              <a:rPr lang="en-US" sz="3999" spc="399" dirty="0" err="1">
                <a:solidFill>
                  <a:srgbClr val="57424A"/>
                </a:solidFill>
                <a:latin typeface="Roboto"/>
              </a:rPr>
              <a:t>thời</a:t>
            </a:r>
            <a:r>
              <a:rPr lang="en-US" sz="3999" spc="399" dirty="0">
                <a:solidFill>
                  <a:srgbClr val="57424A"/>
                </a:solidFill>
                <a:latin typeface="Roboto"/>
              </a:rPr>
              <a:t>, </a:t>
            </a:r>
            <a:r>
              <a:rPr lang="en-US" sz="3999" spc="399" dirty="0" err="1">
                <a:solidFill>
                  <a:srgbClr val="57424A"/>
                </a:solidFill>
                <a:latin typeface="Roboto"/>
              </a:rPr>
              <a:t>mang</a:t>
            </a:r>
            <a:r>
              <a:rPr lang="en-US" sz="3999" spc="399" dirty="0">
                <a:solidFill>
                  <a:srgbClr val="57424A"/>
                </a:solidFill>
                <a:latin typeface="Roboto"/>
              </a:rPr>
              <a:t> </a:t>
            </a:r>
            <a:r>
              <a:rPr lang="en-US" sz="3999" spc="399" dirty="0" err="1">
                <a:solidFill>
                  <a:srgbClr val="57424A"/>
                </a:solidFill>
                <a:latin typeface="Roboto"/>
              </a:rPr>
              <a:t>lại</a:t>
            </a:r>
            <a:r>
              <a:rPr lang="en-US" sz="3999" spc="399" dirty="0">
                <a:solidFill>
                  <a:srgbClr val="57424A"/>
                </a:solidFill>
                <a:latin typeface="Roboto"/>
              </a:rPr>
              <a:t> </a:t>
            </a:r>
            <a:r>
              <a:rPr lang="en-US" sz="3999" spc="399" dirty="0" err="1">
                <a:solidFill>
                  <a:srgbClr val="57424A"/>
                </a:solidFill>
                <a:latin typeface="Roboto"/>
              </a:rPr>
              <a:t>những</a:t>
            </a:r>
            <a:r>
              <a:rPr lang="en-US" sz="3999" spc="399" dirty="0">
                <a:solidFill>
                  <a:srgbClr val="57424A"/>
                </a:solidFill>
                <a:latin typeface="Roboto"/>
              </a:rPr>
              <a:t> </a:t>
            </a:r>
            <a:r>
              <a:rPr lang="en-US" sz="3999" spc="399" dirty="0" err="1">
                <a:solidFill>
                  <a:srgbClr val="57424A"/>
                </a:solidFill>
                <a:latin typeface="Roboto"/>
              </a:rPr>
              <a:t>thử</a:t>
            </a:r>
            <a:r>
              <a:rPr lang="en-US" sz="3999" spc="399" dirty="0">
                <a:solidFill>
                  <a:srgbClr val="57424A"/>
                </a:solidFill>
                <a:latin typeface="Roboto"/>
              </a:rPr>
              <a:t> </a:t>
            </a:r>
            <a:r>
              <a:rPr lang="en-US" sz="3999" spc="399" dirty="0" err="1">
                <a:solidFill>
                  <a:srgbClr val="57424A"/>
                </a:solidFill>
                <a:latin typeface="Roboto"/>
              </a:rPr>
              <a:t>thách</a:t>
            </a:r>
            <a:r>
              <a:rPr lang="en-US" sz="3999" spc="399" dirty="0">
                <a:solidFill>
                  <a:srgbClr val="57424A"/>
                </a:solidFill>
                <a:latin typeface="Roboto"/>
              </a:rPr>
              <a:t> </a:t>
            </a:r>
            <a:r>
              <a:rPr lang="en-US" sz="3999" spc="399" dirty="0" err="1">
                <a:solidFill>
                  <a:srgbClr val="57424A"/>
                </a:solidFill>
                <a:latin typeface="Roboto"/>
              </a:rPr>
              <a:t>giúp</a:t>
            </a:r>
            <a:r>
              <a:rPr lang="en-US" sz="3999" spc="399" dirty="0">
                <a:solidFill>
                  <a:srgbClr val="57424A"/>
                </a:solidFill>
                <a:latin typeface="Roboto"/>
              </a:rPr>
              <a:t> </a:t>
            </a:r>
            <a:r>
              <a:rPr lang="en-US" sz="3999" spc="399" dirty="0" err="1">
                <a:solidFill>
                  <a:srgbClr val="57424A"/>
                </a:solidFill>
                <a:latin typeface="Roboto"/>
              </a:rPr>
              <a:t>nâng</a:t>
            </a:r>
            <a:r>
              <a:rPr lang="en-US" sz="3999" spc="399" dirty="0">
                <a:solidFill>
                  <a:srgbClr val="57424A"/>
                </a:solidFill>
                <a:latin typeface="Roboto"/>
              </a:rPr>
              <a:t> </a:t>
            </a:r>
            <a:r>
              <a:rPr lang="en-US" sz="3999" spc="399" dirty="0" err="1">
                <a:solidFill>
                  <a:srgbClr val="57424A"/>
                </a:solidFill>
                <a:latin typeface="Roboto"/>
              </a:rPr>
              <a:t>cao</a:t>
            </a:r>
            <a:r>
              <a:rPr lang="en-US" sz="3999" spc="399" dirty="0">
                <a:solidFill>
                  <a:srgbClr val="57424A"/>
                </a:solidFill>
                <a:latin typeface="Roboto"/>
              </a:rPr>
              <a:t> </a:t>
            </a:r>
            <a:r>
              <a:rPr lang="en-US" sz="3999" spc="399" dirty="0" err="1">
                <a:solidFill>
                  <a:srgbClr val="57424A"/>
                </a:solidFill>
                <a:latin typeface="Roboto"/>
              </a:rPr>
              <a:t>kỹ</a:t>
            </a:r>
            <a:r>
              <a:rPr lang="en-US" sz="3999" spc="399" dirty="0">
                <a:solidFill>
                  <a:srgbClr val="57424A"/>
                </a:solidFill>
                <a:latin typeface="Roboto"/>
              </a:rPr>
              <a:t> </a:t>
            </a:r>
            <a:r>
              <a:rPr lang="en-US" sz="3999" spc="399" dirty="0" err="1">
                <a:solidFill>
                  <a:srgbClr val="57424A"/>
                </a:solidFill>
                <a:latin typeface="Roboto"/>
              </a:rPr>
              <a:t>năng</a:t>
            </a:r>
            <a:r>
              <a:rPr lang="en-US" sz="3999" spc="399" dirty="0">
                <a:solidFill>
                  <a:srgbClr val="57424A"/>
                </a:solidFill>
                <a:latin typeface="Roboto"/>
              </a:rPr>
              <a:t> </a:t>
            </a:r>
            <a:r>
              <a:rPr lang="en-US" sz="3999" spc="399" dirty="0" err="1">
                <a:solidFill>
                  <a:srgbClr val="57424A"/>
                </a:solidFill>
                <a:latin typeface="Roboto"/>
              </a:rPr>
              <a:t>xây</a:t>
            </a:r>
            <a:r>
              <a:rPr lang="en-US" sz="3999" spc="399" dirty="0">
                <a:solidFill>
                  <a:srgbClr val="57424A"/>
                </a:solidFill>
                <a:latin typeface="Roboto"/>
              </a:rPr>
              <a:t> </a:t>
            </a:r>
            <a:r>
              <a:rPr lang="en-US" sz="3999" spc="399" dirty="0" err="1">
                <a:solidFill>
                  <a:srgbClr val="57424A"/>
                </a:solidFill>
                <a:latin typeface="Roboto"/>
              </a:rPr>
              <a:t>dựng</a:t>
            </a:r>
            <a:r>
              <a:rPr lang="en-US" sz="3999" spc="399" dirty="0">
                <a:solidFill>
                  <a:srgbClr val="57424A"/>
                </a:solidFill>
                <a:latin typeface="Roboto"/>
              </a:rPr>
              <a:t> </a:t>
            </a:r>
            <a:r>
              <a:rPr lang="en-US" sz="3999" spc="399" dirty="0" err="1">
                <a:solidFill>
                  <a:srgbClr val="57424A"/>
                </a:solidFill>
                <a:latin typeface="Roboto"/>
              </a:rPr>
              <a:t>ứng</a:t>
            </a:r>
            <a:r>
              <a:rPr lang="en-US" sz="3999" spc="399" dirty="0">
                <a:solidFill>
                  <a:srgbClr val="57424A"/>
                </a:solidFill>
                <a:latin typeface="Roboto"/>
              </a:rPr>
              <a:t> </a:t>
            </a:r>
            <a:r>
              <a:rPr lang="en-US" sz="3999" spc="399" dirty="0" err="1">
                <a:solidFill>
                  <a:srgbClr val="57424A"/>
                </a:solidFill>
                <a:latin typeface="Roboto"/>
              </a:rPr>
              <a:t>dụng</a:t>
            </a:r>
            <a:r>
              <a:rPr lang="en-US" sz="3999" spc="399" dirty="0">
                <a:solidFill>
                  <a:srgbClr val="57424A"/>
                </a:solidFill>
                <a:latin typeface="Roboto"/>
              </a:rPr>
              <a:t>.</a:t>
            </a:r>
          </a:p>
        </p:txBody>
      </p:sp>
      <p:sp>
        <p:nvSpPr>
          <p:cNvPr id="5" name="TextBox 5"/>
          <p:cNvSpPr txBox="1"/>
          <p:nvPr/>
        </p:nvSpPr>
        <p:spPr>
          <a:xfrm>
            <a:off x="3971038" y="-111537"/>
            <a:ext cx="10345924" cy="1333500"/>
          </a:xfrm>
          <a:prstGeom prst="rect">
            <a:avLst/>
          </a:prstGeom>
        </p:spPr>
        <p:txBody>
          <a:bodyPr lIns="0" tIns="0" rIns="0" bIns="0" rtlCol="0" anchor="t">
            <a:spAutoFit/>
          </a:bodyPr>
          <a:lstStyle/>
          <a:p>
            <a:pPr>
              <a:lnSpc>
                <a:spcPts val="10950"/>
              </a:lnSpc>
            </a:pPr>
            <a:r>
              <a:rPr lang="en-US" sz="7500" spc="750">
                <a:solidFill>
                  <a:srgbClr val="57424A"/>
                </a:solidFill>
                <a:latin typeface="Roboto Bold"/>
              </a:rPr>
              <a:t>LÝ DO CHỌN ĐỀ TÀI</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90990" y="-1"/>
            <a:ext cx="18097009" cy="2377965"/>
          </a:xfrm>
          <a:custGeom>
            <a:avLst/>
            <a:gdLst/>
            <a:ahLst/>
            <a:cxnLst/>
            <a:rect l="l" t="t" r="r" b="b"/>
            <a:pathLst>
              <a:path w="19510544" h="8726534">
                <a:moveTo>
                  <a:pt x="0" y="0"/>
                </a:moveTo>
                <a:lnTo>
                  <a:pt x="19510544" y="0"/>
                </a:lnTo>
                <a:lnTo>
                  <a:pt x="19510544" y="8726534"/>
                </a:lnTo>
                <a:lnTo>
                  <a:pt x="0" y="872653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6752423" y="4325971"/>
            <a:ext cx="4153337" cy="3755579"/>
          </a:xfrm>
          <a:custGeom>
            <a:avLst/>
            <a:gdLst/>
            <a:ahLst/>
            <a:cxnLst/>
            <a:rect l="l" t="t" r="r" b="b"/>
            <a:pathLst>
              <a:path w="4153337" h="3755579">
                <a:moveTo>
                  <a:pt x="0" y="0"/>
                </a:moveTo>
                <a:lnTo>
                  <a:pt x="4153337" y="0"/>
                </a:lnTo>
                <a:lnTo>
                  <a:pt x="4153337" y="3755579"/>
                </a:lnTo>
                <a:lnTo>
                  <a:pt x="0" y="3755579"/>
                </a:lnTo>
                <a:lnTo>
                  <a:pt x="0" y="0"/>
                </a:lnTo>
                <a:close/>
              </a:path>
            </a:pathLst>
          </a:custGeom>
          <a:blipFill>
            <a:blip r:embed="rId4"/>
            <a:stretch>
              <a:fillRect/>
            </a:stretch>
          </a:blipFill>
        </p:spPr>
      </p:sp>
      <p:sp>
        <p:nvSpPr>
          <p:cNvPr id="4" name="Freeform 4"/>
          <p:cNvSpPr/>
          <p:nvPr/>
        </p:nvSpPr>
        <p:spPr>
          <a:xfrm>
            <a:off x="190991" y="2707864"/>
            <a:ext cx="6952369" cy="2377964"/>
          </a:xfrm>
          <a:custGeom>
            <a:avLst/>
            <a:gdLst/>
            <a:ahLst/>
            <a:cxnLst/>
            <a:rect l="l" t="t" r="r" b="b"/>
            <a:pathLst>
              <a:path w="6952369" h="2377964">
                <a:moveTo>
                  <a:pt x="0" y="0"/>
                </a:moveTo>
                <a:lnTo>
                  <a:pt x="6952369" y="0"/>
                </a:lnTo>
                <a:lnTo>
                  <a:pt x="6952369" y="2377965"/>
                </a:lnTo>
                <a:lnTo>
                  <a:pt x="0" y="2377965"/>
                </a:lnTo>
                <a:lnTo>
                  <a:pt x="0" y="0"/>
                </a:lnTo>
                <a:close/>
              </a:path>
            </a:pathLst>
          </a:custGeom>
          <a:blipFill>
            <a:blip r:embed="rId5"/>
            <a:stretch>
              <a:fillRect/>
            </a:stretch>
          </a:blipFill>
        </p:spPr>
      </p:sp>
      <p:sp>
        <p:nvSpPr>
          <p:cNvPr id="5" name="Freeform 5"/>
          <p:cNvSpPr/>
          <p:nvPr/>
        </p:nvSpPr>
        <p:spPr>
          <a:xfrm>
            <a:off x="11644947" y="7648213"/>
            <a:ext cx="5981747" cy="1610087"/>
          </a:xfrm>
          <a:custGeom>
            <a:avLst/>
            <a:gdLst/>
            <a:ahLst/>
            <a:cxnLst/>
            <a:rect l="l" t="t" r="r" b="b"/>
            <a:pathLst>
              <a:path w="5981747" h="1610087">
                <a:moveTo>
                  <a:pt x="0" y="0"/>
                </a:moveTo>
                <a:lnTo>
                  <a:pt x="5981747" y="0"/>
                </a:lnTo>
                <a:lnTo>
                  <a:pt x="5981747" y="1610087"/>
                </a:lnTo>
                <a:lnTo>
                  <a:pt x="0" y="1610087"/>
                </a:lnTo>
                <a:lnTo>
                  <a:pt x="0" y="0"/>
                </a:lnTo>
                <a:close/>
              </a:path>
            </a:pathLst>
          </a:custGeom>
          <a:blipFill>
            <a:blip r:embed="rId6"/>
            <a:stretch>
              <a:fillRect/>
            </a:stretch>
          </a:blipFill>
        </p:spPr>
      </p:sp>
      <p:sp>
        <p:nvSpPr>
          <p:cNvPr id="6" name="Freeform 6"/>
          <p:cNvSpPr/>
          <p:nvPr/>
        </p:nvSpPr>
        <p:spPr>
          <a:xfrm>
            <a:off x="11301788" y="2707864"/>
            <a:ext cx="6324906" cy="1906773"/>
          </a:xfrm>
          <a:custGeom>
            <a:avLst/>
            <a:gdLst/>
            <a:ahLst/>
            <a:cxnLst/>
            <a:rect l="l" t="t" r="r" b="b"/>
            <a:pathLst>
              <a:path w="6324906" h="1906773">
                <a:moveTo>
                  <a:pt x="0" y="0"/>
                </a:moveTo>
                <a:lnTo>
                  <a:pt x="6324906" y="0"/>
                </a:lnTo>
                <a:lnTo>
                  <a:pt x="6324906" y="1906773"/>
                </a:lnTo>
                <a:lnTo>
                  <a:pt x="0" y="1906773"/>
                </a:lnTo>
                <a:lnTo>
                  <a:pt x="0" y="0"/>
                </a:lnTo>
                <a:close/>
              </a:path>
            </a:pathLst>
          </a:custGeom>
          <a:blipFill>
            <a:blip r:embed="rId7"/>
            <a:stretch>
              <a:fillRect/>
            </a:stretch>
          </a:blipFill>
        </p:spPr>
      </p:sp>
      <p:sp>
        <p:nvSpPr>
          <p:cNvPr id="7" name="Freeform 7"/>
          <p:cNvSpPr/>
          <p:nvPr/>
        </p:nvSpPr>
        <p:spPr>
          <a:xfrm>
            <a:off x="840815" y="7648213"/>
            <a:ext cx="8276967" cy="2207191"/>
          </a:xfrm>
          <a:custGeom>
            <a:avLst/>
            <a:gdLst/>
            <a:ahLst/>
            <a:cxnLst/>
            <a:rect l="l" t="t" r="r" b="b"/>
            <a:pathLst>
              <a:path w="8276967" h="2207191">
                <a:moveTo>
                  <a:pt x="0" y="0"/>
                </a:moveTo>
                <a:lnTo>
                  <a:pt x="8276967" y="0"/>
                </a:lnTo>
                <a:lnTo>
                  <a:pt x="8276967" y="2207191"/>
                </a:lnTo>
                <a:lnTo>
                  <a:pt x="0" y="2207191"/>
                </a:lnTo>
                <a:lnTo>
                  <a:pt x="0" y="0"/>
                </a:lnTo>
                <a:close/>
              </a:path>
            </a:pathLst>
          </a:custGeom>
          <a:blipFill>
            <a:blip r:embed="rId8"/>
            <a:stretch>
              <a:fillRect/>
            </a:stretch>
          </a:blipFill>
        </p:spPr>
      </p:sp>
      <p:sp>
        <p:nvSpPr>
          <p:cNvPr id="8" name="TextBox 8"/>
          <p:cNvSpPr txBox="1"/>
          <p:nvPr/>
        </p:nvSpPr>
        <p:spPr>
          <a:xfrm>
            <a:off x="840815" y="360222"/>
            <a:ext cx="17447185" cy="1369695"/>
          </a:xfrm>
          <a:prstGeom prst="rect">
            <a:avLst/>
          </a:prstGeom>
        </p:spPr>
        <p:txBody>
          <a:bodyPr lIns="0" tIns="0" rIns="0" bIns="0" rtlCol="0" anchor="t">
            <a:spAutoFit/>
          </a:bodyPr>
          <a:lstStyle/>
          <a:p>
            <a:pPr>
              <a:lnSpc>
                <a:spcPts val="10890"/>
              </a:lnSpc>
            </a:pPr>
            <a:r>
              <a:rPr lang="en-US" sz="9000" spc="270">
                <a:solidFill>
                  <a:srgbClr val="57424A"/>
                </a:solidFill>
                <a:latin typeface="Source Serif Pro Bold"/>
              </a:rPr>
              <a:t>Công nghệ và công cụ sử dụng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510572" y="2378075"/>
            <a:ext cx="10116121" cy="5245100"/>
          </a:xfrm>
          <a:prstGeom prst="rect">
            <a:avLst/>
          </a:prstGeom>
        </p:spPr>
        <p:txBody>
          <a:bodyPr lIns="0" tIns="0" rIns="0" bIns="0" rtlCol="0" anchor="t">
            <a:spAutoFit/>
          </a:bodyPr>
          <a:lstStyle/>
          <a:p>
            <a:pPr algn="ctr">
              <a:lnSpc>
                <a:spcPts val="7000"/>
              </a:lnSpc>
              <a:spcBef>
                <a:spcPct val="0"/>
              </a:spcBef>
            </a:pPr>
            <a:r>
              <a:rPr lang="en-US" sz="3500">
                <a:solidFill>
                  <a:srgbClr val="000000"/>
                </a:solidFill>
                <a:latin typeface="Roboto"/>
              </a:rPr>
              <a:t>Firebase là một nền tảng phát triển ứng dụng di động và web do Google cung cấp. Nó cung cấp các dịch vụ như cơ sở dữ liệu thời gian thực, xác thực người dùng, lưu trữ dữ liệu, phân tích, thông báo và nhiều tính năng khác, giúp người phát triển xây dựng ứng dụng nhanh chóng và dễ dàng.  </a:t>
            </a:r>
          </a:p>
        </p:txBody>
      </p:sp>
      <p:sp>
        <p:nvSpPr>
          <p:cNvPr id="3" name="Freeform 3"/>
          <p:cNvSpPr/>
          <p:nvPr/>
        </p:nvSpPr>
        <p:spPr>
          <a:xfrm>
            <a:off x="0" y="3954518"/>
            <a:ext cx="6952369" cy="2377964"/>
          </a:xfrm>
          <a:custGeom>
            <a:avLst/>
            <a:gdLst/>
            <a:ahLst/>
            <a:cxnLst/>
            <a:rect l="l" t="t" r="r" b="b"/>
            <a:pathLst>
              <a:path w="6952369" h="2377964">
                <a:moveTo>
                  <a:pt x="0" y="0"/>
                </a:moveTo>
                <a:lnTo>
                  <a:pt x="6952369" y="0"/>
                </a:lnTo>
                <a:lnTo>
                  <a:pt x="6952369" y="2377964"/>
                </a:lnTo>
                <a:lnTo>
                  <a:pt x="0" y="2377964"/>
                </a:lnTo>
                <a:lnTo>
                  <a:pt x="0" y="0"/>
                </a:lnTo>
                <a:close/>
              </a:path>
            </a:pathLst>
          </a:custGeom>
          <a:blipFill>
            <a:blip r:embed="rId2"/>
            <a:stretch>
              <a:fillRect/>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1392179" y="1019175"/>
            <a:ext cx="11898511" cy="765175"/>
          </a:xfrm>
          <a:prstGeom prst="rect">
            <a:avLst/>
          </a:prstGeom>
        </p:spPr>
        <p:txBody>
          <a:bodyPr lIns="0" tIns="0" rIns="0" bIns="0" rtlCol="0" anchor="t">
            <a:spAutoFit/>
          </a:bodyPr>
          <a:lstStyle/>
          <a:p>
            <a:pPr algn="ctr">
              <a:lnSpc>
                <a:spcPts val="6050"/>
              </a:lnSpc>
              <a:spcBef>
                <a:spcPct val="0"/>
              </a:spcBef>
            </a:pPr>
            <a:r>
              <a:rPr lang="en-US" sz="5000" spc="150">
                <a:solidFill>
                  <a:srgbClr val="000000"/>
                </a:solidFill>
                <a:latin typeface="Roboto Bold"/>
              </a:rPr>
              <a:t>Firebase CLI (Command Line Interface)</a:t>
            </a:r>
          </a:p>
        </p:txBody>
      </p:sp>
      <p:sp>
        <p:nvSpPr>
          <p:cNvPr id="3" name="TextBox 3"/>
          <p:cNvSpPr txBox="1"/>
          <p:nvPr/>
        </p:nvSpPr>
        <p:spPr>
          <a:xfrm>
            <a:off x="128879" y="4384176"/>
            <a:ext cx="15190941" cy="765175"/>
          </a:xfrm>
          <a:prstGeom prst="rect">
            <a:avLst/>
          </a:prstGeom>
        </p:spPr>
        <p:txBody>
          <a:bodyPr lIns="0" tIns="0" rIns="0" bIns="0" rtlCol="0" anchor="t">
            <a:spAutoFit/>
          </a:bodyPr>
          <a:lstStyle/>
          <a:p>
            <a:pPr algn="ctr">
              <a:lnSpc>
                <a:spcPts val="6050"/>
              </a:lnSpc>
              <a:spcBef>
                <a:spcPct val="0"/>
              </a:spcBef>
            </a:pPr>
            <a:r>
              <a:rPr lang="en-US" sz="5000" spc="150">
                <a:solidFill>
                  <a:srgbClr val="000000"/>
                </a:solidFill>
                <a:latin typeface="Roboto Bold"/>
              </a:rPr>
              <a:t>Firebase SDK (Software Development Kit)</a:t>
            </a:r>
          </a:p>
        </p:txBody>
      </p:sp>
      <p:sp>
        <p:nvSpPr>
          <p:cNvPr id="4" name="TextBox 4"/>
          <p:cNvSpPr txBox="1"/>
          <p:nvPr/>
        </p:nvSpPr>
        <p:spPr>
          <a:xfrm>
            <a:off x="1392179" y="7333408"/>
            <a:ext cx="5248870" cy="765175"/>
          </a:xfrm>
          <a:prstGeom prst="rect">
            <a:avLst/>
          </a:prstGeom>
        </p:spPr>
        <p:txBody>
          <a:bodyPr lIns="0" tIns="0" rIns="0" bIns="0" rtlCol="0" anchor="t">
            <a:spAutoFit/>
          </a:bodyPr>
          <a:lstStyle/>
          <a:p>
            <a:pPr algn="ctr">
              <a:lnSpc>
                <a:spcPts val="6050"/>
              </a:lnSpc>
              <a:spcBef>
                <a:spcPct val="0"/>
              </a:spcBef>
            </a:pPr>
            <a:r>
              <a:rPr lang="en-US" sz="5000" spc="150">
                <a:solidFill>
                  <a:srgbClr val="000000"/>
                </a:solidFill>
                <a:latin typeface="Roboto Bold"/>
              </a:rPr>
              <a:t>Firebase Console</a:t>
            </a:r>
          </a:p>
        </p:txBody>
      </p:sp>
      <p:sp>
        <p:nvSpPr>
          <p:cNvPr id="5" name="TextBox 5"/>
          <p:cNvSpPr txBox="1"/>
          <p:nvPr/>
        </p:nvSpPr>
        <p:spPr>
          <a:xfrm>
            <a:off x="2092564" y="2169931"/>
            <a:ext cx="15166736" cy="1833245"/>
          </a:xfrm>
          <a:prstGeom prst="rect">
            <a:avLst/>
          </a:prstGeom>
        </p:spPr>
        <p:txBody>
          <a:bodyPr lIns="0" tIns="0" rIns="0" bIns="0" rtlCol="0" anchor="t">
            <a:spAutoFit/>
          </a:bodyPr>
          <a:lstStyle/>
          <a:p>
            <a:pPr>
              <a:lnSpc>
                <a:spcPts val="4839"/>
              </a:lnSpc>
              <a:spcBef>
                <a:spcPct val="0"/>
              </a:spcBef>
            </a:pPr>
            <a:r>
              <a:rPr lang="en-US" sz="3999" spc="119">
                <a:solidFill>
                  <a:srgbClr val="000000">
                    <a:alpha val="69804"/>
                  </a:srgbClr>
                </a:solidFill>
                <a:latin typeface="Roboto"/>
              </a:rPr>
              <a:t>Công cụ dòng lệnh cho phép người phát triển tương tác với Firebase từ dòng lệnh, cho phép tạo, quản lý và triển khai các dự án Firebase một cách linh hoạt.</a:t>
            </a:r>
          </a:p>
        </p:txBody>
      </p:sp>
      <p:sp>
        <p:nvSpPr>
          <p:cNvPr id="6" name="TextBox 6"/>
          <p:cNvSpPr txBox="1"/>
          <p:nvPr/>
        </p:nvSpPr>
        <p:spPr>
          <a:xfrm>
            <a:off x="2099392" y="5728763"/>
            <a:ext cx="15159908" cy="1223645"/>
          </a:xfrm>
          <a:prstGeom prst="rect">
            <a:avLst/>
          </a:prstGeom>
        </p:spPr>
        <p:txBody>
          <a:bodyPr lIns="0" tIns="0" rIns="0" bIns="0" rtlCol="0" anchor="t">
            <a:spAutoFit/>
          </a:bodyPr>
          <a:lstStyle/>
          <a:p>
            <a:pPr>
              <a:lnSpc>
                <a:spcPts val="4839"/>
              </a:lnSpc>
              <a:spcBef>
                <a:spcPct val="0"/>
              </a:spcBef>
            </a:pPr>
            <a:r>
              <a:rPr lang="en-US" sz="3999" spc="119">
                <a:solidFill>
                  <a:srgbClr val="000000">
                    <a:alpha val="69804"/>
                  </a:srgbClr>
                </a:solidFill>
                <a:latin typeface="Roboto"/>
              </a:rPr>
              <a:t>Công cụ phát triển phần mềm (SDK) cho phép tích hợp dễ dàng các tính năng của Firebase vào ứng dụng di động và web.</a:t>
            </a:r>
          </a:p>
        </p:txBody>
      </p:sp>
      <p:sp>
        <p:nvSpPr>
          <p:cNvPr id="7" name="TextBox 7"/>
          <p:cNvSpPr txBox="1"/>
          <p:nvPr/>
        </p:nvSpPr>
        <p:spPr>
          <a:xfrm>
            <a:off x="2099392" y="8479583"/>
            <a:ext cx="14577329" cy="1223645"/>
          </a:xfrm>
          <a:prstGeom prst="rect">
            <a:avLst/>
          </a:prstGeom>
        </p:spPr>
        <p:txBody>
          <a:bodyPr lIns="0" tIns="0" rIns="0" bIns="0" rtlCol="0" anchor="t">
            <a:spAutoFit/>
          </a:bodyPr>
          <a:lstStyle/>
          <a:p>
            <a:pPr>
              <a:lnSpc>
                <a:spcPts val="4839"/>
              </a:lnSpc>
              <a:spcBef>
                <a:spcPct val="0"/>
              </a:spcBef>
            </a:pPr>
            <a:r>
              <a:rPr lang="en-US" sz="3999" spc="119">
                <a:solidFill>
                  <a:srgbClr val="000000">
                    <a:alpha val="69804"/>
                  </a:srgbClr>
                </a:solidFill>
                <a:latin typeface="Roboto"/>
              </a:rPr>
              <a:t>Giao diện người dùng web cho phép người phát triển quản lý và cấu hình các dự án Firebase của họ</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152400" y="190499"/>
            <a:ext cx="17983200" cy="2282367"/>
          </a:xfrm>
          <a:custGeom>
            <a:avLst/>
            <a:gdLst/>
            <a:ahLst/>
            <a:cxnLst/>
            <a:rect l="l" t="t" r="r" b="b"/>
            <a:pathLst>
              <a:path w="19510544" h="8726534">
                <a:moveTo>
                  <a:pt x="0" y="0"/>
                </a:moveTo>
                <a:lnTo>
                  <a:pt x="19510544" y="0"/>
                </a:lnTo>
                <a:lnTo>
                  <a:pt x="19510544" y="8726534"/>
                </a:lnTo>
                <a:lnTo>
                  <a:pt x="0" y="8726534"/>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a:off x="2945593" y="2945231"/>
            <a:ext cx="11714511" cy="6589413"/>
          </a:xfrm>
          <a:custGeom>
            <a:avLst/>
            <a:gdLst/>
            <a:ahLst/>
            <a:cxnLst/>
            <a:rect l="l" t="t" r="r" b="b"/>
            <a:pathLst>
              <a:path w="11714511" h="6589413">
                <a:moveTo>
                  <a:pt x="0" y="0"/>
                </a:moveTo>
                <a:lnTo>
                  <a:pt x="11714512" y="0"/>
                </a:lnTo>
                <a:lnTo>
                  <a:pt x="11714512" y="6589412"/>
                </a:lnTo>
                <a:lnTo>
                  <a:pt x="0" y="6589412"/>
                </a:lnTo>
                <a:lnTo>
                  <a:pt x="0" y="0"/>
                </a:lnTo>
                <a:close/>
              </a:path>
            </a:pathLst>
          </a:custGeom>
          <a:blipFill>
            <a:blip r:embed="rId4"/>
            <a:stretch>
              <a:fillRect/>
            </a:stretch>
          </a:blipFill>
        </p:spPr>
      </p:sp>
      <p:sp>
        <p:nvSpPr>
          <p:cNvPr id="4" name="TextBox 4"/>
          <p:cNvSpPr txBox="1"/>
          <p:nvPr/>
        </p:nvSpPr>
        <p:spPr>
          <a:xfrm>
            <a:off x="7532098" y="685004"/>
            <a:ext cx="2541502" cy="1369695"/>
          </a:xfrm>
          <a:prstGeom prst="rect">
            <a:avLst/>
          </a:prstGeom>
        </p:spPr>
        <p:txBody>
          <a:bodyPr lIns="0" tIns="0" rIns="0" bIns="0" rtlCol="0" anchor="t">
            <a:spAutoFit/>
          </a:bodyPr>
          <a:lstStyle/>
          <a:p>
            <a:pPr>
              <a:lnSpc>
                <a:spcPts val="10890"/>
              </a:lnSpc>
            </a:pPr>
            <a:r>
              <a:rPr lang="en-US" sz="9000" spc="270">
                <a:solidFill>
                  <a:srgbClr val="FFF9F5"/>
                </a:solidFill>
                <a:latin typeface="Source Serif Pro Bold"/>
              </a:rPr>
              <a:t>API</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43961" y="6188584"/>
            <a:ext cx="5536446" cy="2099484"/>
          </a:xfrm>
          <a:custGeom>
            <a:avLst/>
            <a:gdLst/>
            <a:ahLst/>
            <a:cxnLst/>
            <a:rect l="l" t="t" r="r" b="b"/>
            <a:pathLst>
              <a:path w="5536446" h="2099484">
                <a:moveTo>
                  <a:pt x="0" y="0"/>
                </a:moveTo>
                <a:lnTo>
                  <a:pt x="5536446" y="0"/>
                </a:lnTo>
                <a:lnTo>
                  <a:pt x="5536446" y="2099484"/>
                </a:lnTo>
                <a:lnTo>
                  <a:pt x="0" y="2099484"/>
                </a:lnTo>
                <a:lnTo>
                  <a:pt x="0" y="0"/>
                </a:lnTo>
                <a:close/>
              </a:path>
            </a:pathLst>
          </a:custGeom>
          <a:blipFill>
            <a:blip r:embed="rId2"/>
            <a:stretch>
              <a:fillRect l="-30660" t="-1158" b="-1158"/>
            </a:stretch>
          </a:blipFill>
        </p:spPr>
      </p:sp>
      <p:sp>
        <p:nvSpPr>
          <p:cNvPr id="3" name="TextBox 3"/>
          <p:cNvSpPr txBox="1"/>
          <p:nvPr/>
        </p:nvSpPr>
        <p:spPr>
          <a:xfrm>
            <a:off x="5580407" y="895350"/>
            <a:ext cx="12865047" cy="8832225"/>
          </a:xfrm>
          <a:prstGeom prst="rect">
            <a:avLst/>
          </a:prstGeom>
        </p:spPr>
        <p:txBody>
          <a:bodyPr lIns="0" tIns="0" rIns="0" bIns="0" rtlCol="0" anchor="t">
            <a:spAutoFit/>
          </a:bodyPr>
          <a:lstStyle/>
          <a:p>
            <a:pPr marL="924616" lvl="1" indent="-462308">
              <a:lnSpc>
                <a:spcPts val="6423"/>
              </a:lnSpc>
              <a:buFont typeface="Arial"/>
              <a:buChar char="•"/>
            </a:pPr>
            <a:r>
              <a:rPr lang="en-US" sz="4282" spc="128">
                <a:solidFill>
                  <a:srgbClr val="000000"/>
                </a:solidFill>
                <a:latin typeface="Roboto"/>
              </a:rPr>
              <a:t>Newsdata io là một nền tảng cung cấp khả năng theo dõi và trực quan hóa theo thời gian thực các tiêu đề tin tức và câu chuyện trên Google Xu hướng. </a:t>
            </a:r>
          </a:p>
          <a:p>
            <a:pPr marL="924616" lvl="1" indent="-462308">
              <a:lnSpc>
                <a:spcPts val="6423"/>
              </a:lnSpc>
              <a:buFont typeface="Arial"/>
              <a:buChar char="•"/>
            </a:pPr>
            <a:r>
              <a:rPr lang="en-US" sz="4282" spc="128">
                <a:solidFill>
                  <a:srgbClr val="000000"/>
                </a:solidFill>
                <a:latin typeface="Roboto"/>
              </a:rPr>
              <a:t>Với phần mềm tiên tiến, người dùng có thể dễ dàng phân tích dữ liệu tin tức chất lượng cao và hiểu rõ hơn về các xu hướng và chủ đề mới nhất trong tin tức. </a:t>
            </a:r>
          </a:p>
          <a:p>
            <a:pPr marL="924616" lvl="1" indent="-462308">
              <a:lnSpc>
                <a:spcPts val="6423"/>
              </a:lnSpc>
              <a:buFont typeface="Arial"/>
              <a:buChar char="•"/>
            </a:pPr>
            <a:r>
              <a:rPr lang="en-US" sz="4282" spc="128">
                <a:solidFill>
                  <a:srgbClr val="000000"/>
                </a:solidFill>
                <a:latin typeface="Roboto"/>
              </a:rPr>
              <a:t>Một số tính năng chính của nó bao gồm khả năng lọc mạnh mẽ, cảnh báo được cá nhân hóa và trang tổng quan tùy chỉnh. </a:t>
            </a:r>
          </a:p>
        </p:txBody>
      </p:sp>
      <p:sp>
        <p:nvSpPr>
          <p:cNvPr id="4" name="Freeform 4"/>
          <p:cNvSpPr/>
          <p:nvPr/>
        </p:nvSpPr>
        <p:spPr>
          <a:xfrm>
            <a:off x="43961" y="1899751"/>
            <a:ext cx="5029317" cy="5029317"/>
          </a:xfrm>
          <a:custGeom>
            <a:avLst/>
            <a:gdLst/>
            <a:ahLst/>
            <a:cxnLst/>
            <a:rect l="l" t="t" r="r" b="b"/>
            <a:pathLst>
              <a:path w="5029317" h="5029317">
                <a:moveTo>
                  <a:pt x="0" y="0"/>
                </a:moveTo>
                <a:lnTo>
                  <a:pt x="5029317" y="0"/>
                </a:lnTo>
                <a:lnTo>
                  <a:pt x="5029317" y="5029317"/>
                </a:lnTo>
                <a:lnTo>
                  <a:pt x="0" y="5029317"/>
                </a:lnTo>
                <a:lnTo>
                  <a:pt x="0" y="0"/>
                </a:lnTo>
                <a:close/>
              </a:path>
            </a:pathLst>
          </a:custGeom>
          <a:blipFill>
            <a:blip r:embed="rId3"/>
            <a:stretch>
              <a:fillRect/>
            </a:stretch>
          </a:blipFill>
        </p:spPr>
      </p:sp>
      <p:sp>
        <p:nvSpPr>
          <p:cNvPr id="5" name="Freeform 5"/>
          <p:cNvSpPr/>
          <p:nvPr/>
        </p:nvSpPr>
        <p:spPr>
          <a:xfrm rot="5400000">
            <a:off x="834905" y="5274599"/>
            <a:ext cx="9491004" cy="207076"/>
          </a:xfrm>
          <a:custGeom>
            <a:avLst/>
            <a:gdLst/>
            <a:ahLst/>
            <a:cxnLst/>
            <a:rect l="l" t="t" r="r" b="b"/>
            <a:pathLst>
              <a:path w="9491004" h="207076">
                <a:moveTo>
                  <a:pt x="0" y="0"/>
                </a:moveTo>
                <a:lnTo>
                  <a:pt x="9491004" y="0"/>
                </a:lnTo>
                <a:lnTo>
                  <a:pt x="9491004" y="207077"/>
                </a:lnTo>
                <a:lnTo>
                  <a:pt x="0" y="207077"/>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TotalTime>
  <Words>657</Words>
  <Application>Microsoft Office PowerPoint</Application>
  <PresentationFormat>Custom</PresentationFormat>
  <Paragraphs>52</Paragraphs>
  <Slides>25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25</vt:i4>
      </vt:variant>
    </vt:vector>
  </HeadingPairs>
  <TitlesOfParts>
    <vt:vector size="33" baseType="lpstr">
      <vt:lpstr>Roboto Italics</vt:lpstr>
      <vt:lpstr>Source Serif Pro Bold</vt:lpstr>
      <vt:lpstr>Calibri</vt:lpstr>
      <vt:lpstr>Arial</vt:lpstr>
      <vt:lpstr>Roboto</vt:lpstr>
      <vt:lpstr>Roboto Bold</vt:lpstr>
      <vt:lpstr>Source Serif Pro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Bản sao của Pink and Cream Basic Presentation Template</dc:title>
  <cp:lastModifiedBy>Lê Hoàng Huy</cp:lastModifiedBy>
  <cp:revision>2</cp:revision>
  <dcterms:created xsi:type="dcterms:W3CDTF">2006-08-16T00:00:00Z</dcterms:created>
  <dcterms:modified xsi:type="dcterms:W3CDTF">2024-01-09T13:05:11Z</dcterms:modified>
  <dc:identifier>DAF5Y146ilY</dc:identifier>
</cp:coreProperties>
</file>

<file path=docProps/thumbnail.jpeg>
</file>